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notesSlides/notesSlide17.xml" ContentType="application/vnd.openxmlformats-officedocument.presentationml.notesSlide+xml"/>
  <Override PartName="/ppt/charts/chart22.xml" ContentType="application/vnd.openxmlformats-officedocument.drawingml.chart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notesSlides/notesSlide19.xml" ContentType="application/vnd.openxmlformats-officedocument.presentationml.notesSlide+xml"/>
  <Override PartName="/ppt/charts/chart24.xml" ContentType="application/vnd.openxmlformats-officedocument.drawingml.chart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notesSlides/notesSlide21.xml" ContentType="application/vnd.openxmlformats-officedocument.presentationml.notesSlide+xml"/>
  <Override PartName="/ppt/charts/chart26.xml" ContentType="application/vnd.openxmlformats-officedocument.drawingml.chart+xml"/>
  <Override PartName="/ppt/notesSlides/notesSlide22.xml" ContentType="application/vnd.openxmlformats-officedocument.presentationml.notesSlide+xml"/>
  <Override PartName="/ppt/charts/chart27.xml" ContentType="application/vnd.openxmlformats-officedocument.drawingml.chart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notesSlides/notesSlide24.xml" ContentType="application/vnd.openxmlformats-officedocument.presentationml.notesSlide+xml"/>
  <Override PartName="/ppt/charts/chart2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30.xml" ContentType="application/vnd.openxmlformats-officedocument.drawingml.chart+xml"/>
  <Override PartName="/ppt/notesSlides/notesSlide26.xml" ContentType="application/vnd.openxmlformats-officedocument.presentationml.notesSlide+xml"/>
  <Override PartName="/ppt/charts/chart31.xml" ContentType="application/vnd.openxmlformats-officedocument.drawingml.chart+xml"/>
  <Override PartName="/ppt/notesSlides/notesSlide27.xml" ContentType="application/vnd.openxmlformats-officedocument.presentationml.notesSlide+xml"/>
  <Override PartName="/ppt/charts/chart3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charts/chart33.xml" ContentType="application/vnd.openxmlformats-officedocument.drawingml.chart+xml"/>
  <Override PartName="/ppt/notesSlides/notesSlide29.xml" ContentType="application/vnd.openxmlformats-officedocument.presentationml.notesSlide+xml"/>
  <Override PartName="/ppt/charts/chart3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0.xml" ContentType="application/vnd.openxmlformats-officedocument.presentationml.notesSlide+xml"/>
  <Override PartName="/ppt/charts/chart3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3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3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2.xml" ContentType="application/vnd.openxmlformats-officedocument.presentationml.notesSlide+xml"/>
  <Override PartName="/ppt/charts/chart3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4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4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4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3.xml" ContentType="application/vnd.openxmlformats-officedocument.presentationml.notesSlide+xml"/>
  <Override PartName="/ppt/charts/chart43.xml" ContentType="application/vnd.openxmlformats-officedocument.drawingml.chart+xml"/>
  <Override PartName="/ppt/notesSlides/notesSlide34.xml" ContentType="application/vnd.openxmlformats-officedocument.presentationml.notesSlide+xml"/>
  <Override PartName="/ppt/charts/chart44.xml" ContentType="application/vnd.openxmlformats-officedocument.drawingml.chart+xml"/>
  <Override PartName="/ppt/notesSlides/notesSlide35.xml" ContentType="application/vnd.openxmlformats-officedocument.presentationml.notesSlide+xml"/>
  <Override PartName="/ppt/charts/chart45.xml" ContentType="application/vnd.openxmlformats-officedocument.drawingml.chart+xml"/>
  <Override PartName="/ppt/notesSlides/notesSlide36.xml" ContentType="application/vnd.openxmlformats-officedocument.presentationml.notesSlide+xml"/>
  <Override PartName="/ppt/charts/chart46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7.xml" ContentType="application/vnd.openxmlformats-officedocument.drawingml.chart+xml"/>
  <Override PartName="/ppt/notesSlides/notesSlide39.xml" ContentType="application/vnd.openxmlformats-officedocument.presentationml.notesSlide+xml"/>
  <Override PartName="/ppt/charts/chart48.xml" ContentType="application/vnd.openxmlformats-officedocument.drawingml.chart+xml"/>
  <Override PartName="/ppt/notesSlides/notesSlide40.xml" ContentType="application/vnd.openxmlformats-officedocument.presentationml.notesSlide+xml"/>
  <Override PartName="/ppt/charts/chart49.xml" ContentType="application/vnd.openxmlformats-officedocument.drawingml.chart+xml"/>
  <Override PartName="/ppt/notesSlides/notesSlide41.xml" ContentType="application/vnd.openxmlformats-officedocument.presentationml.notesSlide+xml"/>
  <Override PartName="/ppt/charts/chart50.xml" ContentType="application/vnd.openxmlformats-officedocument.drawingml.chart+xml"/>
  <Override PartName="/ppt/notesSlides/notesSlide42.xml" ContentType="application/vnd.openxmlformats-officedocument.presentationml.notesSlide+xml"/>
  <Override PartName="/ppt/charts/chart51.xml" ContentType="application/vnd.openxmlformats-officedocument.drawingml.chart+xml"/>
  <Override PartName="/ppt/notesSlides/notesSlide43.xml" ContentType="application/vnd.openxmlformats-officedocument.presentationml.notesSlide+xml"/>
  <Override PartName="/ppt/charts/chart52.xml" ContentType="application/vnd.openxmlformats-officedocument.drawingml.chart+xml"/>
  <Override PartName="/ppt/notesSlides/notesSlide44.xml" ContentType="application/vnd.openxmlformats-officedocument.presentationml.notesSlide+xml"/>
  <Override PartName="/ppt/charts/chart53.xml" ContentType="application/vnd.openxmlformats-officedocument.drawingml.chart+xml"/>
  <Override PartName="/ppt/notesSlides/notesSlide45.xml" ContentType="application/vnd.openxmlformats-officedocument.presentationml.notesSlide+xml"/>
  <Override PartName="/ppt/charts/chart54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55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6.xml" ContentType="application/vnd.openxmlformats-officedocument.presentationml.notesSlide+xml"/>
  <Override PartName="/ppt/charts/chart56.xml" ContentType="application/vnd.openxmlformats-officedocument.drawingml.chart+xml"/>
  <Override PartName="/ppt/notesSlides/notesSlide47.xml" ContentType="application/vnd.openxmlformats-officedocument.presentationml.notesSlide+xml"/>
  <Override PartName="/ppt/charts/chart5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48.xml" ContentType="application/vnd.openxmlformats-officedocument.presentationml.notesSlide+xml"/>
  <Override PartName="/ppt/charts/chart58.xml" ContentType="application/vnd.openxmlformats-officedocument.drawingml.chart+xml"/>
  <Override PartName="/ppt/notesSlides/notesSlide49.xml" ContentType="application/vnd.openxmlformats-officedocument.presentationml.notesSlide+xml"/>
  <Override PartName="/ppt/charts/chart5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.xml" ContentType="application/vnd.openxmlformats-officedocument.drawingml.chartshapes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73"/>
  </p:notesMasterIdLst>
  <p:handoutMasterIdLst>
    <p:handoutMasterId r:id="rId74"/>
  </p:handoutMasterIdLst>
  <p:sldIdLst>
    <p:sldId id="2071" r:id="rId5"/>
    <p:sldId id="2061" r:id="rId6"/>
    <p:sldId id="2070" r:id="rId7"/>
    <p:sldId id="895" r:id="rId8"/>
    <p:sldId id="2127" r:id="rId9"/>
    <p:sldId id="2065" r:id="rId10"/>
    <p:sldId id="1997" r:id="rId11"/>
    <p:sldId id="2047" r:id="rId12"/>
    <p:sldId id="2079" r:id="rId13"/>
    <p:sldId id="2050" r:id="rId14"/>
    <p:sldId id="2055" r:id="rId15"/>
    <p:sldId id="2057" r:id="rId16"/>
    <p:sldId id="2059" r:id="rId17"/>
    <p:sldId id="2080" r:id="rId18"/>
    <p:sldId id="2082" r:id="rId19"/>
    <p:sldId id="2066" r:id="rId20"/>
    <p:sldId id="2067" r:id="rId21"/>
    <p:sldId id="1998" r:id="rId22"/>
    <p:sldId id="1941" r:id="rId23"/>
    <p:sldId id="1942" r:id="rId24"/>
    <p:sldId id="1988" r:id="rId25"/>
    <p:sldId id="2075" r:id="rId26"/>
    <p:sldId id="2046" r:id="rId27"/>
    <p:sldId id="2000" r:id="rId28"/>
    <p:sldId id="2001" r:id="rId29"/>
    <p:sldId id="1990" r:id="rId30"/>
    <p:sldId id="2031" r:id="rId31"/>
    <p:sldId id="2100" r:id="rId32"/>
    <p:sldId id="2101" r:id="rId33"/>
    <p:sldId id="2102" r:id="rId34"/>
    <p:sldId id="2103" r:id="rId35"/>
    <p:sldId id="2043" r:id="rId36"/>
    <p:sldId id="2104" r:id="rId37"/>
    <p:sldId id="2105" r:id="rId38"/>
    <p:sldId id="2069" r:id="rId39"/>
    <p:sldId id="2016" r:id="rId40"/>
    <p:sldId id="2026" r:id="rId41"/>
    <p:sldId id="2097" r:id="rId42"/>
    <p:sldId id="2030" r:id="rId43"/>
    <p:sldId id="2109" r:id="rId44"/>
    <p:sldId id="2122" r:id="rId45"/>
    <p:sldId id="2123" r:id="rId46"/>
    <p:sldId id="2098" r:id="rId47"/>
    <p:sldId id="2099" r:id="rId48"/>
    <p:sldId id="2028" r:id="rId49"/>
    <p:sldId id="2029" r:id="rId50"/>
    <p:sldId id="2108" r:id="rId51"/>
    <p:sldId id="2084" r:id="rId52"/>
    <p:sldId id="2085" r:id="rId53"/>
    <p:sldId id="2086" r:id="rId54"/>
    <p:sldId id="2087" r:id="rId55"/>
    <p:sldId id="2129" r:id="rId56"/>
    <p:sldId id="2088" r:id="rId57"/>
    <p:sldId id="2089" r:id="rId58"/>
    <p:sldId id="2090" r:id="rId59"/>
    <p:sldId id="2091" r:id="rId60"/>
    <p:sldId id="2092" r:id="rId61"/>
    <p:sldId id="2094" r:id="rId62"/>
    <p:sldId id="2093" r:id="rId63"/>
    <p:sldId id="2095" r:id="rId64"/>
    <p:sldId id="1994" r:id="rId65"/>
    <p:sldId id="1812" r:id="rId66"/>
    <p:sldId id="2124" r:id="rId67"/>
    <p:sldId id="1868" r:id="rId68"/>
    <p:sldId id="2125" r:id="rId69"/>
    <p:sldId id="1869" r:id="rId70"/>
    <p:sldId id="2126" r:id="rId71"/>
    <p:sldId id="2076" r:id="rId72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7E28"/>
    <a:srgbClr val="00B9E9"/>
    <a:srgbClr val="FF6853"/>
    <a:srgbClr val="FEDA9A"/>
    <a:srgbClr val="FFFF99"/>
    <a:srgbClr val="BD8737"/>
    <a:srgbClr val="FEABA0"/>
    <a:srgbClr val="ADB044"/>
    <a:srgbClr val="0DCBFF"/>
    <a:srgbClr val="B0B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3385" autoAdjust="0"/>
  </p:normalViewPr>
  <p:slideViewPr>
    <p:cSldViewPr>
      <p:cViewPr varScale="1">
        <p:scale>
          <a:sx n="64" d="100"/>
          <a:sy n="64" d="100"/>
        </p:scale>
        <p:origin x="77" y="806"/>
      </p:cViewPr>
      <p:guideLst>
        <p:guide orient="horz" pos="758"/>
        <p:guide pos="2880"/>
        <p:guide orient="horz" pos="3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118"/>
    </p:cViewPr>
  </p:sorterViewPr>
  <p:notesViewPr>
    <p:cSldViewPr showGuides="1">
      <p:cViewPr varScale="1">
        <p:scale>
          <a:sx n="49" d="100"/>
          <a:sy n="49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8-421A-B497-1B0E90DD65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F8-421A-B497-1B0E90DD65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2F8-421A-B497-1B0E90DD65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2F8-421A-B497-1B0E90DD65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18-39</c:v>
                </c:pt>
                <c:pt idx="1">
                  <c:v>40-59</c:v>
                </c:pt>
                <c:pt idx="2">
                  <c:v>60 y+ 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238</c:v>
                </c:pt>
                <c:pt idx="1">
                  <c:v>297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F8-421A-B497-1B0E90DD6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Aharoni" panose="02010803020104030203" pitchFamily="2" charset="-79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414245639373403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</c:v>
                </c:pt>
                <c:pt idx="1">
                  <c:v>0.15846539472127552</c:v>
                </c:pt>
                <c:pt idx="2">
                  <c:v>0.58145151234578951</c:v>
                </c:pt>
                <c:pt idx="3">
                  <c:v>0.17985364703337539</c:v>
                </c:pt>
                <c:pt idx="4">
                  <c:v>3.1590248486789575E-2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18653749847758555"/>
          <c:h val="0.70989267621306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74014125231399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2.4988495167970609E-3</c:v>
                </c:pt>
                <c:pt idx="1">
                  <c:v>0.13859034387840014</c:v>
                </c:pt>
                <c:pt idx="2">
                  <c:v>0.64224913203153033</c:v>
                </c:pt>
                <c:pt idx="3">
                  <c:v>0.19907307729798801</c:v>
                </c:pt>
                <c:pt idx="4">
                  <c:v>1.7588597275286295E-2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A-4CF2-B185-6B99011CDA2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</c:v>
                </c:pt>
                <c:pt idx="1">
                  <c:v>0.15846539472127552</c:v>
                </c:pt>
                <c:pt idx="2">
                  <c:v>0.58145151234578951</c:v>
                </c:pt>
                <c:pt idx="3">
                  <c:v>0.17985364703337539</c:v>
                </c:pt>
                <c:pt idx="4">
                  <c:v>3.1590248486789575E-2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8A-4CF2-B185-6B99011CD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50967847769031"/>
          <c:y val="3.2717730996080427E-2"/>
          <c:w val="0.50147998687664042"/>
          <c:h val="0.803185868563248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exista inestabilidad política</c:v>
                </c:pt>
                <c:pt idx="1">
                  <c:v>Perder el trabajo</c:v>
                </c:pt>
                <c:pt idx="2">
                  <c:v>No poder llegar a fin de mes con el sueldo</c:v>
                </c:pt>
                <c:pt idx="3">
                  <c:v>Que aumente el costo de la vida</c:v>
                </c:pt>
                <c:pt idx="4">
                  <c:v>La inseguridad por la delincuencia</c:v>
                </c:pt>
              </c:strCache>
            </c:strRef>
          </c:cat>
          <c:val>
            <c:numRef>
              <c:f>Hoja1!$B$2:$B$6</c:f>
              <c:numCache>
                <c:formatCode>_ * #,##0.0_ ;_ * \-#,##0.0_ ;_ * "-"_ ;_ @_ </c:formatCode>
                <c:ptCount val="5"/>
                <c:pt idx="0">
                  <c:v>8.4198162932180711</c:v>
                </c:pt>
                <c:pt idx="1">
                  <c:v>8.7936651943335828</c:v>
                </c:pt>
                <c:pt idx="2">
                  <c:v>8.9136933599865529</c:v>
                </c:pt>
                <c:pt idx="3">
                  <c:v>8.9771122259375247</c:v>
                </c:pt>
                <c:pt idx="4">
                  <c:v>9.0513761284565604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2-401C-9836-FEE6949D6D7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exista inestabilidad política</c:v>
                </c:pt>
                <c:pt idx="1">
                  <c:v>Perder el trabajo</c:v>
                </c:pt>
                <c:pt idx="2">
                  <c:v>No poder llegar a fin de mes con el sueldo</c:v>
                </c:pt>
                <c:pt idx="3">
                  <c:v>Que aumente el costo de la vida</c:v>
                </c:pt>
                <c:pt idx="4">
                  <c:v>La inseguridad por la delincuencia</c:v>
                </c:pt>
              </c:strCache>
            </c:strRef>
          </c:cat>
          <c:val>
            <c:numRef>
              <c:f>Hoja1!$C$2:$C$6</c:f>
              <c:numCache>
                <c:formatCode>_ * #,##0.0_ ;_ * \-#,##0.0_ ;_ * "-"_ ;_ @_ </c:formatCode>
                <c:ptCount val="5"/>
                <c:pt idx="0">
                  <c:v>8.3808655330927397</c:v>
                </c:pt>
                <c:pt idx="1">
                  <c:v>8.4283346957816399</c:v>
                </c:pt>
                <c:pt idx="2">
                  <c:v>8.5236295115354235</c:v>
                </c:pt>
                <c:pt idx="3">
                  <c:v>8.6378807179021422</c:v>
                </c:pt>
                <c:pt idx="4">
                  <c:v>8.6492314382118991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D2-401C-9836-FEE6949D6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032815"/>
        <c:axId val="116031567"/>
      </c:barChart>
      <c:catAx>
        <c:axId val="1160328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031567"/>
        <c:crosses val="autoZero"/>
        <c:auto val="1"/>
        <c:lblAlgn val="ctr"/>
        <c:lblOffset val="100"/>
        <c:noMultiLvlLbl val="0"/>
      </c:catAx>
      <c:valAx>
        <c:axId val="116031567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03281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411450131233601"/>
          <c:y val="0.93913331035051295"/>
          <c:w val="0.23677083333333335"/>
          <c:h val="6.0866689649487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14974570726709377"/>
          <c:w val="0.98891650927674701"/>
          <c:h val="0.65165135972546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Que aumenten los impuestos a los sectores de altos ingresos</c:v>
                </c:pt>
                <c:pt idx="1">
                  <c:v>Una mayor intervención del Estado</c:v>
                </c:pt>
                <c:pt idx="2">
                  <c:v>Que aumente la inversión privada</c:v>
                </c:pt>
                <c:pt idx="3">
                  <c:v>Que se aprueben los proyectos que están en tramitación ambiental</c:v>
                </c:pt>
                <c:pt idx="4">
                  <c:v>Que entre en régimen la nueva constitución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0.26382507239444297</c:v>
                </c:pt>
                <c:pt idx="1">
                  <c:v>0.24637118252727677</c:v>
                </c:pt>
                <c:pt idx="2">
                  <c:v>0.22510934461917453</c:v>
                </c:pt>
                <c:pt idx="3">
                  <c:v>0.12346013083759898</c:v>
                </c:pt>
                <c:pt idx="4">
                  <c:v>9.3383763198328501E-2</c:v>
                </c:pt>
                <c:pt idx="5">
                  <c:v>4.785050642317952E-2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14974570726709377"/>
          <c:w val="0.98891650927674701"/>
          <c:h val="0.65165135972546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Muy en desacuerdo</c:v>
                </c:pt>
                <c:pt idx="1">
                  <c:v>En desacuerdo</c:v>
                </c:pt>
                <c:pt idx="2">
                  <c:v>De acuerdo</c:v>
                </c:pt>
                <c:pt idx="3">
                  <c:v>Muy de acuerdo</c:v>
                </c:pt>
                <c:pt idx="4">
                  <c:v>No tiene información suficiente para opinar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8.2970206264324012E-3</c:v>
                </c:pt>
                <c:pt idx="1">
                  <c:v>0.28659849524175107</c:v>
                </c:pt>
                <c:pt idx="2">
                  <c:v>0.22286676956643439</c:v>
                </c:pt>
                <c:pt idx="3">
                  <c:v>3.9703285775389598E-2</c:v>
                </c:pt>
                <c:pt idx="4">
                  <c:v>0.41122993111604617</c:v>
                </c:pt>
                <c:pt idx="5">
                  <c:v>3.1304497673947419E-2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22159986338966453"/>
          <c:w val="0.98891650927674701"/>
          <c:h val="0.65952289368267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Les alcanza bien, sin dificultades</c:v>
                </c:pt>
                <c:pt idx="1">
                  <c:v>Les alcanza justo, sin grandes dificultades</c:v>
                </c:pt>
                <c:pt idx="2">
                  <c:v>No les alcanza, tienen algunas dificultades</c:v>
                </c:pt>
                <c:pt idx="3">
                  <c:v>No les alcanza, tienen grandes dificultades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6.1544148932344209E-2</c:v>
                </c:pt>
                <c:pt idx="1">
                  <c:v>0.46694719652925193</c:v>
                </c:pt>
                <c:pt idx="2">
                  <c:v>0.37803263861082359</c:v>
                </c:pt>
                <c:pt idx="3">
                  <c:v>9.1497993949561457E-2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hoja1!$A$2:$A$5</c:f>
              <c:strCache>
                <c:ptCount val="4"/>
                <c:pt idx="0">
                  <c:v>Les alcanza bien, sin dificultades</c:v>
                </c:pt>
                <c:pt idx="1">
                  <c:v>Les alcanza justo, sin grandes dificultades</c:v>
                </c:pt>
                <c:pt idx="2">
                  <c:v>No les alcanza, tienen algunas dificultades</c:v>
                </c:pt>
                <c:pt idx="3">
                  <c:v>No les alcanza, tienen grandes dificultades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0.12508445636808901</c:v>
                </c:pt>
                <c:pt idx="1">
                  <c:v>0.37892545872979505</c:v>
                </c:pt>
                <c:pt idx="2">
                  <c:v>0.44381787193914257</c:v>
                </c:pt>
                <c:pt idx="3">
                  <c:v>4.8354922410390355E-2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465323776285395"/>
          <c:y val="3.9193176066856766E-2"/>
          <c:w val="0.42109461496615319"/>
          <c:h val="6.696658190242237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53032379118375E-3"/>
          <c:y val="0.18567278532837916"/>
          <c:w val="0.98891650927674701"/>
          <c:h val="0.68565169713653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Les alcanza bien, sin dificultades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68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60-4B4D-BAED-98A02E5ADD3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hoja1!$B$2:$D$2</c:f>
              <c:numCache>
                <c:formatCode>0%</c:formatCode>
                <c:ptCount val="3"/>
                <c:pt idx="0">
                  <c:v>7.4935966992798345E-3</c:v>
                </c:pt>
                <c:pt idx="1">
                  <c:v>4.2333375951878818E-2</c:v>
                </c:pt>
                <c:pt idx="2">
                  <c:v>0.46332496750776175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0-4B4D-BAED-98A02E5ADD39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Les alcanza justo, sin grandes dificultades</c:v>
                </c:pt>
              </c:strCache>
            </c:strRef>
          </c:tx>
          <c:spPr>
            <a:solidFill>
              <a:srgbClr val="97E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hoja1!$B$3:$D$3</c:f>
              <c:numCache>
                <c:formatCode>0%</c:formatCode>
                <c:ptCount val="3"/>
                <c:pt idx="0">
                  <c:v>0.29025429292583504</c:v>
                </c:pt>
                <c:pt idx="1">
                  <c:v>0.45813454423424443</c:v>
                </c:pt>
                <c:pt idx="2">
                  <c:v>0.34418771420108824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60-4B4D-BAED-98A02E5ADD39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No les alcanza, tienen algunas dificultades</c:v>
                </c:pt>
              </c:strCache>
            </c:strRef>
          </c:tx>
          <c:spPr>
            <a:solidFill>
              <a:srgbClr val="FEAB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hoja1!$B$4:$D$4</c:f>
              <c:numCache>
                <c:formatCode>0%</c:formatCode>
                <c:ptCount val="3"/>
                <c:pt idx="0">
                  <c:v>0.62114797455980153</c:v>
                </c:pt>
                <c:pt idx="1">
                  <c:v>0.46068200683347355</c:v>
                </c:pt>
                <c:pt idx="2">
                  <c:v>0.1546071610185055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60-4B4D-BAED-98A02E5ADD39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No les alcanza, tienen grandes dificultades</c:v>
                </c:pt>
              </c:strCache>
            </c:strRef>
          </c:tx>
          <c:spPr>
            <a:solidFill>
              <a:srgbClr val="FF685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hoja1!$B$5:$D$5</c:f>
              <c:numCache>
                <c:formatCode>0%</c:formatCode>
                <c:ptCount val="3"/>
                <c:pt idx="0">
                  <c:v>7.277463828832198E-2</c:v>
                </c:pt>
                <c:pt idx="1">
                  <c:v>3.6334361221813077E-2</c:v>
                </c:pt>
                <c:pt idx="2">
                  <c:v>3.7880157272645244E-2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60-4B4D-BAED-98A02E5ADD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2.6128784044571179E-2"/>
          <c:w val="0.99248797458718563"/>
          <c:h val="0.12903401679648763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0-4297-BB7A-D72DE11562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0-4297-BB7A-D72DE1156255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0-4297-BB7A-D72DE1156255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50-4297-BB7A-D72DE11562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0.13834617196939913</c:v>
                </c:pt>
                <c:pt idx="1">
                  <c:v>0.48516269861855704</c:v>
                </c:pt>
                <c:pt idx="2">
                  <c:v>0.35648925405779797</c:v>
                </c:pt>
                <c:pt idx="3">
                  <c:v>2.0001875354247297E-2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50-4297-BB7A-D72DE115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0.1968922863796588</c:v>
                </c:pt>
                <c:pt idx="1">
                  <c:v>0.59341479062121694</c:v>
                </c:pt>
                <c:pt idx="2">
                  <c:v>0.20261470709738055</c:v>
                </c:pt>
                <c:pt idx="3">
                  <c:v>7.0782159017453309E-3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1-4B6B-82C8-BB7A3810963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0.13834617196939913</c:v>
                </c:pt>
                <c:pt idx="1">
                  <c:v>0.48516269861855704</c:v>
                </c:pt>
                <c:pt idx="2">
                  <c:v>0.35648925405779797</c:v>
                </c:pt>
                <c:pt idx="3">
                  <c:v>2.0001875354247297E-2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51-4B6B-82C8-BB7A38109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15972554773609E-3"/>
          <c:y val="6.4827159122237452E-2"/>
          <c:w val="0.98891650927674701"/>
          <c:h val="0.65952289368267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nov-21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002-4DD8-BDB4-AC85A08664B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hoja1!$B$2:$B$6</c:f>
            </c:numRef>
          </c:val>
          <c:extLst>
            <c:ext xmlns:c16="http://schemas.microsoft.com/office/drawing/2014/chart" uri="{C3380CC4-5D6E-409C-BE32-E72D297353CC}">
              <c16:uniqueId val="{00000002-2002-4DD8-BDB4-AC85A08664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may-22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4"/>
                <c:pt idx="0">
                  <c:v>1.7601373079791961E-2</c:v>
                </c:pt>
                <c:pt idx="1">
                  <c:v>0.13598533921249459</c:v>
                </c:pt>
                <c:pt idx="2">
                  <c:v>0.42211288848688722</c:v>
                </c:pt>
                <c:pt idx="3">
                  <c:v>0.41556871301535053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62-40A2-A9AA-23F6A3335A2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hoja1!$D$2:$D$6</c:f>
              <c:numCache>
                <c:formatCode>0%</c:formatCode>
                <c:ptCount val="4"/>
                <c:pt idx="0">
                  <c:v>1.4169866186944005E-2</c:v>
                </c:pt>
                <c:pt idx="1">
                  <c:v>0.1761558340494373</c:v>
                </c:pt>
                <c:pt idx="2">
                  <c:v>0.3593339224638416</c:v>
                </c:pt>
                <c:pt idx="3">
                  <c:v>0.4255243859961208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8-4B57-9DC4-F8102CCCA3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B5-4306-BFCC-883C898FF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B5-4306-BFCC-883C898FF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B5-4306-BFCC-883C898FF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7B5-4306-BFCC-883C898FFE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Hoja1!$B$2:$B$3</c:f>
              <c:numCache>
                <c:formatCode>_(* #,##0_);_(* \(#,##0\);_(* "-"_);_(@_)</c:formatCode>
                <c:ptCount val="2"/>
                <c:pt idx="0">
                  <c:v>324</c:v>
                </c:pt>
                <c:pt idx="1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B5-4306-BFCC-883C898FF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414245639373403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EF5-42A7-92B7-6106BBCF2A4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EF5-42A7-92B7-6106BBCF2A4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F5-42A7-92B7-6106BBCF2A4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F5-42A7-92B7-6106BBCF2A4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F5-42A7-92B7-6106BBCF2A4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F5-42A7-92B7-6106BBCF2A4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F5-42A7-92B7-6106BBCF2A4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F5-42A7-92B7-6106BBCF2A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La situación de la delincuencia</c:v>
                </c:pt>
                <c:pt idx="1">
                  <c:v>El alza del costo de la vida</c:v>
                </c:pt>
                <c:pt idx="2">
                  <c:v>La situación de los inmigrantes ilegales</c:v>
                </c:pt>
                <c:pt idx="3">
                  <c:v>El plebiscito para la Nueva Constitución</c:v>
                </c:pt>
                <c:pt idx="4">
                  <c:v>La reforma tributaria impulsada por el gobierno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0.41528172359984433</c:v>
                </c:pt>
                <c:pt idx="1">
                  <c:v>0.34334580163864348</c:v>
                </c:pt>
                <c:pt idx="2">
                  <c:v>0.18226677812313186</c:v>
                </c:pt>
                <c:pt idx="3">
                  <c:v>3.418449355304197E-2</c:v>
                </c:pt>
                <c:pt idx="4">
                  <c:v>1.7608114213427329E-2</c:v>
                </c:pt>
                <c:pt idx="5">
                  <c:v>7.3130888719124092E-3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0-41C1-8A4B-E0DA8D445B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0"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EF5-42A7-92B7-6106BBCF2A4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EF5-42A7-92B7-6106BBCF2A4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F5-42A7-92B7-6106BBCF2A4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F5-42A7-92B7-6106BBCF2A4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F5-42A7-92B7-6106BBCF2A4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F5-42A7-92B7-6106BBCF2A4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F5-42A7-92B7-6106BBCF2A4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F5-42A7-92B7-6106BBCF2A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La calidad de la atención en salud</c:v>
                </c:pt>
                <c:pt idx="1">
                  <c:v>Los campamentos alrededor de las ciudades</c:v>
                </c:pt>
                <c:pt idx="2">
                  <c:v>El comercio ambulante</c:v>
                </c:pt>
                <c:pt idx="3">
                  <c:v>Las quemas de basurales en Antofagasta</c:v>
                </c:pt>
                <c:pt idx="4">
                  <c:v>La calidad del transporte público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0.40226720730334292</c:v>
                </c:pt>
                <c:pt idx="1">
                  <c:v>0.35049010419695714</c:v>
                </c:pt>
                <c:pt idx="2">
                  <c:v>0.11617031613554833</c:v>
                </c:pt>
                <c:pt idx="3">
                  <c:v>7.9923128859188675E-2</c:v>
                </c:pt>
                <c:pt idx="4">
                  <c:v>3.2430654798709456E-2</c:v>
                </c:pt>
                <c:pt idx="5">
                  <c:v>1.8718588706254768E-2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0-41C1-8A4B-E0DA8D445B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5-46C6-9C27-079C8C833C4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5-46C6-9C27-079C8C833C4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075-46C6-9C27-079C8C833C4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075-46C6-9C27-079C8C833C4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075-46C6-9C27-079C8C833C4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075-46C6-9C27-079C8C833C4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075-46C6-9C27-079C8C833C4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075-46C6-9C27-079C8C833C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Los campamentos alrededor de las ciudades</c:v>
                </c:pt>
                <c:pt idx="1">
                  <c:v>La calidad de la atención en salud</c:v>
                </c:pt>
                <c:pt idx="2">
                  <c:v>Las quemas de basurales en Antofagasta</c:v>
                </c:pt>
                <c:pt idx="3">
                  <c:v>El comercio ambulante</c:v>
                </c:pt>
                <c:pt idx="4">
                  <c:v>La calidad del transporte público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0.39868595450420297</c:v>
                </c:pt>
                <c:pt idx="1">
                  <c:v>0.35751671904258248</c:v>
                </c:pt>
                <c:pt idx="2">
                  <c:v>0.11246677441855212</c:v>
                </c:pt>
                <c:pt idx="3">
                  <c:v>6.9495696174682917E-2</c:v>
                </c:pt>
                <c:pt idx="4">
                  <c:v>3.4316230534034271E-2</c:v>
                </c:pt>
                <c:pt idx="5">
                  <c:v>2.7518625325943145E-2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75-46C6-9C27-079C8C833C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4D7-46B3-87E2-8596E2975E1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4D7-46B3-87E2-8596E2975E1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4D7-46B3-87E2-8596E2975E1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4D7-46B3-87E2-8596E2975E1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4D7-46B3-87E2-8596E2975E1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4D7-46B3-87E2-8596E2975E1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4D7-46B3-87E2-8596E2975E1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4D7-46B3-87E2-8596E2975E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La calidad de la atención en salud</c:v>
                </c:pt>
                <c:pt idx="1">
                  <c:v>Los campamentos alrededor de las ciudades</c:v>
                </c:pt>
                <c:pt idx="2">
                  <c:v>El comercio ambulante</c:v>
                </c:pt>
                <c:pt idx="3">
                  <c:v>La calidad del transporte público</c:v>
                </c:pt>
                <c:pt idx="4">
                  <c:v>Las quemas de basurales en Antofagasta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0.51122777188167989</c:v>
                </c:pt>
                <c:pt idx="1">
                  <c:v>0.25878420740382607</c:v>
                </c:pt>
                <c:pt idx="2">
                  <c:v>0.20101351279453497</c:v>
                </c:pt>
                <c:pt idx="3">
                  <c:v>1.5274472124709842E-2</c:v>
                </c:pt>
                <c:pt idx="4">
                  <c:v>1.3700035795251187E-2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D7-46B3-87E2-8596E2975E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No aporta en nada</c:v>
                </c:pt>
                <c:pt idx="1">
                  <c:v>Aporta poco</c:v>
                </c:pt>
                <c:pt idx="2">
                  <c:v>Aporta algo</c:v>
                </c:pt>
                <c:pt idx="3">
                  <c:v>Aporta bastante</c:v>
                </c:pt>
                <c:pt idx="4">
                  <c:v>Aporta mucho</c:v>
                </c:pt>
                <c:pt idx="5">
                  <c:v>No sabe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0.30100629989219269</c:v>
                </c:pt>
                <c:pt idx="1">
                  <c:v>0.24863140884680976</c:v>
                </c:pt>
                <c:pt idx="2">
                  <c:v>0.30036091594039194</c:v>
                </c:pt>
                <c:pt idx="3">
                  <c:v>8.2534275364402887E-2</c:v>
                </c:pt>
                <c:pt idx="4">
                  <c:v>1.4012248535777962E-2</c:v>
                </c:pt>
                <c:pt idx="5">
                  <c:v>2.1387937110328031E-2</c:v>
                </c:pt>
                <c:pt idx="6">
                  <c:v>3.2066914310098213E-2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Está totalmente en contra</c:v>
                </c:pt>
                <c:pt idx="1">
                  <c:v>Está en contra</c:v>
                </c:pt>
                <c:pt idx="2">
                  <c:v>Ni a favor, ni en contra</c:v>
                </c:pt>
                <c:pt idx="3">
                  <c:v>Está a favor</c:v>
                </c:pt>
                <c:pt idx="4">
                  <c:v>Está totalmente a favor</c:v>
                </c:pt>
                <c:pt idx="5">
                  <c:v>No tiene información suficiente para opinar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0.14336716777357494</c:v>
                </c:pt>
                <c:pt idx="1">
                  <c:v>0.32821346320428346</c:v>
                </c:pt>
                <c:pt idx="2">
                  <c:v>0.3588086274020818</c:v>
                </c:pt>
                <c:pt idx="3">
                  <c:v>8.4813731086990654E-2</c:v>
                </c:pt>
                <c:pt idx="4">
                  <c:v>2.5742263551188537E-2</c:v>
                </c:pt>
                <c:pt idx="5">
                  <c:v>2.3135106281026611E-2</c:v>
                </c:pt>
                <c:pt idx="6">
                  <c:v>3.5919640700855161E-2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0738661972585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Muy en desacuerdo</c:v>
                </c:pt>
                <c:pt idx="1">
                  <c:v>En desacuerdo</c:v>
                </c:pt>
                <c:pt idx="2">
                  <c:v>Ni acuerdo ni desacuerdo</c:v>
                </c:pt>
                <c:pt idx="3">
                  <c:v>De acuerdo</c:v>
                </c:pt>
                <c:pt idx="4">
                  <c:v>Muy de acuerdo</c:v>
                </c:pt>
                <c:pt idx="5">
                  <c:v>No tiene información suficiente para opinar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4.8000000000000065E-3</c:v>
                </c:pt>
                <c:pt idx="1">
                  <c:v>2.3592928229973206E-2</c:v>
                </c:pt>
                <c:pt idx="2">
                  <c:v>0.29293598754122041</c:v>
                </c:pt>
                <c:pt idx="3">
                  <c:v>0.47718191923073117</c:v>
                </c:pt>
                <c:pt idx="4">
                  <c:v>0.1386454368518818</c:v>
                </c:pt>
                <c:pt idx="5">
                  <c:v>3.8119240110511501E-2</c:v>
                </c:pt>
                <c:pt idx="6">
                  <c:v>2.4724488035683514E-2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Todos los gobiernos anteriores comparten la misma responsabilidad por la situación</c:v>
                </c:pt>
                <c:pt idx="1">
                  <c:v>La responsabilidad principal es de las autoridades de los países a los que pertenecen los inmigrantes</c:v>
                </c:pt>
                <c:pt idx="2">
                  <c:v>La responsabilidad principal es del actual gobierno</c:v>
                </c:pt>
                <c:pt idx="3">
                  <c:v>La responsabilidad principal es del anterior gobierno</c:v>
                </c:pt>
                <c:pt idx="4">
                  <c:v>No tiene información suficiente para opinar</c:v>
                </c:pt>
                <c:pt idx="5">
                  <c:v>No responde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0.40840524185889321</c:v>
                </c:pt>
                <c:pt idx="1">
                  <c:v>0.20615435546679317</c:v>
                </c:pt>
                <c:pt idx="2">
                  <c:v>0.18108998582817123</c:v>
                </c:pt>
                <c:pt idx="3">
                  <c:v>0.10627268479535613</c:v>
                </c:pt>
                <c:pt idx="4">
                  <c:v>7.2718323380183095E-2</c:v>
                </c:pt>
                <c:pt idx="5">
                  <c:v>2.5359408670604145E-2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  <c:pt idx="5">
                  <c:v>No sabe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6.7640692640692736E-3</c:v>
                </c:pt>
                <c:pt idx="1">
                  <c:v>0.24367249708831293</c:v>
                </c:pt>
                <c:pt idx="2">
                  <c:v>0.52093872998726209</c:v>
                </c:pt>
                <c:pt idx="3">
                  <c:v>0.12394357871526251</c:v>
                </c:pt>
                <c:pt idx="4">
                  <c:v>5.6190336332484735E-2</c:v>
                </c:pt>
                <c:pt idx="5">
                  <c:v>2.5259026699633948E-2</c:v>
                </c:pt>
                <c:pt idx="6">
                  <c:v>2.3231761912976365E-2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Antofagasta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43-4F5A-9CC8-88E52D8A95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Ha mejorado mucho</c:v>
                </c:pt>
                <c:pt idx="1">
                  <c:v>Ha mejorado algo</c:v>
                </c:pt>
                <c:pt idx="2">
                  <c:v>Está igual que antes</c:v>
                </c:pt>
                <c:pt idx="3">
                  <c:v>Ha empeorado algo</c:v>
                </c:pt>
                <c:pt idx="4">
                  <c:v>Ha empeorado mucho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7.2745098039215779E-3</c:v>
                </c:pt>
                <c:pt idx="1">
                  <c:v>7.9327759696839723E-2</c:v>
                </c:pt>
                <c:pt idx="2">
                  <c:v>0.36478352002885439</c:v>
                </c:pt>
                <c:pt idx="3">
                  <c:v>0.39249565066259812</c:v>
                </c:pt>
                <c:pt idx="4">
                  <c:v>0.11460039275768905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28744547309151E-2"/>
          <c:y val="0.15708330882625246"/>
          <c:w val="0.22876502732907578"/>
          <c:h val="0.706582710853478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D3-49E6-A0A7-760D0DCD41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D3-49E6-A0A7-760D0DCD41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D3-49E6-A0A7-760D0DCD41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D3-49E6-A0A7-760D0DCD41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241</c:v>
                </c:pt>
                <c:pt idx="1">
                  <c:v>321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D3-49E6-A0A7-760D0DCD4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8.9241198556520591E-3"/>
          <c:y val="6.7581029509254112E-2"/>
          <c:w val="0.22604662398547926"/>
          <c:h val="0.84951445003852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647797616098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Ningún temor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Mucho temor</c:v>
                </c:pt>
                <c:pt idx="11">
                  <c:v>Nr-Nr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3.8333333333333379E-3</c:v>
                </c:pt>
                <c:pt idx="1">
                  <c:v>0</c:v>
                </c:pt>
                <c:pt idx="2">
                  <c:v>7.3939393939394023E-3</c:v>
                </c:pt>
                <c:pt idx="3">
                  <c:v>3.9407990432957674E-2</c:v>
                </c:pt>
                <c:pt idx="4">
                  <c:v>5.4925213249048893E-2</c:v>
                </c:pt>
                <c:pt idx="5">
                  <c:v>0.13484961291476488</c:v>
                </c:pt>
                <c:pt idx="6">
                  <c:v>8.2590302401126608E-2</c:v>
                </c:pt>
                <c:pt idx="7">
                  <c:v>0.10130365033542203</c:v>
                </c:pt>
                <c:pt idx="8">
                  <c:v>0.15769961373409594</c:v>
                </c:pt>
                <c:pt idx="9">
                  <c:v>0.11197868289957218</c:v>
                </c:pt>
                <c:pt idx="10">
                  <c:v>0.29369195096295231</c:v>
                </c:pt>
                <c:pt idx="11">
                  <c:v>1.2325710342788159E-2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53156817701259E-3"/>
          <c:y val="7.9788756579569103E-2"/>
          <c:w val="0.98891650927674701"/>
          <c:h val="0.736662814768737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Notas 1 a 3 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68E-424A-940F-4CAC065613E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8E-424A-940F-4CAC065613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-0.285405772729318</c:v>
                </c:pt>
                <c:pt idx="1">
                  <c:v>-0.37076762336742602</c:v>
                </c:pt>
                <c:pt idx="2">
                  <c:v>-0.377035813906544</c:v>
                </c:pt>
                <c:pt idx="3">
                  <c:v>-0.47841117758922702</c:v>
                </c:pt>
                <c:pt idx="4">
                  <c:v>-0.56295252272024099</c:v>
                </c:pt>
                <c:pt idx="5">
                  <c:v>-0.50770042206551202</c:v>
                </c:pt>
                <c:pt idx="6">
                  <c:v>-0.58212592370215899</c:v>
                </c:pt>
                <c:pt idx="7">
                  <c:v>-0.57424282261020099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8E-424A-940F-4CAC065613E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Notas 4 + 5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0.47491817296518418</c:v>
                </c:pt>
                <c:pt idx="1">
                  <c:v>0.45889315556741511</c:v>
                </c:pt>
                <c:pt idx="2">
                  <c:v>0.44784954028104551</c:v>
                </c:pt>
                <c:pt idx="3">
                  <c:v>0.2834722380651884</c:v>
                </c:pt>
                <c:pt idx="4">
                  <c:v>0.28092956878056868</c:v>
                </c:pt>
                <c:pt idx="5">
                  <c:v>0.2801451988924577</c:v>
                </c:pt>
                <c:pt idx="6">
                  <c:v>0.22296221949506176</c:v>
                </c:pt>
                <c:pt idx="7">
                  <c:v>0.23468257598430525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D6-4681-85F6-BA759B483D1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Notas 6 + 7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0.18196108323398139</c:v>
                </c:pt>
                <c:pt idx="1">
                  <c:v>0.11462424999364305</c:v>
                </c:pt>
                <c:pt idx="2">
                  <c:v>0.10966665234533335</c:v>
                </c:pt>
                <c:pt idx="3">
                  <c:v>7.6662633693380403E-2</c:v>
                </c:pt>
                <c:pt idx="4">
                  <c:v>0.15611790849919216</c:v>
                </c:pt>
                <c:pt idx="5">
                  <c:v>6.7950428146449957E-2</c:v>
                </c:pt>
                <c:pt idx="6">
                  <c:v>7.8114250703820942E-2</c:v>
                </c:pt>
                <c:pt idx="7">
                  <c:v>6.9307384262229613E-2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3D6-4681-85F6-BA759B483D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1249776"/>
        <c:axId val="571252128"/>
      </c:barChart>
      <c:lineChart>
        <c:grouping val="standard"/>
        <c:varyColors val="0"/>
        <c:ser>
          <c:idx val="3"/>
          <c:order val="3"/>
          <c:tx>
            <c:strRef>
              <c:f>hoja1!$E$1</c:f>
              <c:strCache>
                <c:ptCount val="1"/>
                <c:pt idx="0">
                  <c:v>Neto</c:v>
                </c:pt>
              </c:strCache>
            </c:strRef>
          </c:tx>
          <c:spPr>
            <a:ln>
              <a:solidFill>
                <a:srgbClr val="002060"/>
              </a:solidFill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-0.10344468949533683</c:v>
                </c:pt>
                <c:pt idx="1">
                  <c:v>-0.25614337337378246</c:v>
                </c:pt>
                <c:pt idx="2">
                  <c:v>-0.26736916156121032</c:v>
                </c:pt>
                <c:pt idx="3">
                  <c:v>-0.40174854389584697</c:v>
                </c:pt>
                <c:pt idx="4">
                  <c:v>-0.40683461422104839</c:v>
                </c:pt>
                <c:pt idx="5">
                  <c:v>-0.43974999391906194</c:v>
                </c:pt>
                <c:pt idx="6">
                  <c:v>-0.50401167299833771</c:v>
                </c:pt>
                <c:pt idx="7">
                  <c:v>-0.50493543834797183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63D6-4681-85F6-BA759B483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1249776"/>
        <c:axId val="571252128"/>
      </c:line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478214786170711"/>
          <c:y val="9.684668184367104E-2"/>
          <c:w val="0.55043559228186112"/>
          <c:h val="7.0917861976048144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1° mención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1"/>
                <c:pt idx="0">
                  <c:v>Plurinacionalidad</c:v>
                </c:pt>
                <c:pt idx="1">
                  <c:v>Sindicalización</c:v>
                </c:pt>
                <c:pt idx="2">
                  <c:v>Derechos sexuales y reproductivos (aborto)</c:v>
                </c:pt>
                <c:pt idx="3">
                  <c:v>Derecho de Propiedad</c:v>
                </c:pt>
                <c:pt idx="4">
                  <c:v>Medio Ambiente</c:v>
                </c:pt>
                <c:pt idx="5">
                  <c:v>Agua</c:v>
                </c:pt>
                <c:pt idx="6">
                  <c:v>Vivienda</c:v>
                </c:pt>
                <c:pt idx="7">
                  <c:v>Trabajo</c:v>
                </c:pt>
                <c:pt idx="8">
                  <c:v>Pensiones</c:v>
                </c:pt>
                <c:pt idx="9">
                  <c:v>Educación</c:v>
                </c:pt>
                <c:pt idx="10">
                  <c:v>Salud</c:v>
                </c:pt>
              </c:strCache>
            </c:strRef>
          </c:cat>
          <c:val>
            <c:numRef>
              <c:f>Hoja1!$B$2:$B$15</c:f>
              <c:numCache>
                <c:formatCode>0%</c:formatCode>
                <c:ptCount val="11"/>
                <c:pt idx="0">
                  <c:v>4.6302521008403418E-3</c:v>
                </c:pt>
                <c:pt idx="1">
                  <c:v>6.7082706766917379E-3</c:v>
                </c:pt>
                <c:pt idx="2">
                  <c:v>7.8890750826234798E-3</c:v>
                </c:pt>
                <c:pt idx="3">
                  <c:v>2.4359709014222231E-2</c:v>
                </c:pt>
                <c:pt idx="4">
                  <c:v>7.0001879807084347E-2</c:v>
                </c:pt>
                <c:pt idx="5">
                  <c:v>8.5073065499997214E-2</c:v>
                </c:pt>
                <c:pt idx="6">
                  <c:v>9.9235702788991839E-2</c:v>
                </c:pt>
                <c:pt idx="7">
                  <c:v>0.1091239654880215</c:v>
                </c:pt>
                <c:pt idx="8">
                  <c:v>0.13819524686239004</c:v>
                </c:pt>
                <c:pt idx="9">
                  <c:v>0.16722575411133572</c:v>
                </c:pt>
                <c:pt idx="10">
                  <c:v>0.27027807957817768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7-43CB-88A8-825DAE36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2465456"/>
        <c:axId val="512464624"/>
      </c:barChart>
      <c:catAx>
        <c:axId val="512465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2464624"/>
        <c:crosses val="autoZero"/>
        <c:auto val="1"/>
        <c:lblAlgn val="ctr"/>
        <c:lblOffset val="100"/>
        <c:noMultiLvlLbl val="0"/>
      </c:catAx>
      <c:valAx>
        <c:axId val="512464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2465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>
              <a:lumMod val="50000"/>
            </a:schemeClr>
          </a:solidFill>
        </a:defRPr>
      </a:pPr>
      <a:endParaRPr lang="es-E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1.9833921704752091E-2"/>
          <c:w val="1"/>
          <c:h val="0.65761173025615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Influye poco</c:v>
                </c:pt>
              </c:strCache>
            </c:strRef>
          </c:tx>
          <c:spPr>
            <a:solidFill>
              <a:srgbClr val="FEDA9A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0.23262310473247039</c:v>
                </c:pt>
                <c:pt idx="1">
                  <c:v>0.30067651532035122</c:v>
                </c:pt>
                <c:pt idx="2">
                  <c:v>0.41555244899797222</c:v>
                </c:pt>
                <c:pt idx="3">
                  <c:v>0.41993180875945074</c:v>
                </c:pt>
                <c:pt idx="4">
                  <c:v>0.45836678143536624</c:v>
                </c:pt>
                <c:pt idx="5">
                  <c:v>0.51800823180276279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Influye algo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hoja1!$C$2:$C$7</c:f>
              <c:numCache>
                <c:formatCode>0%</c:formatCode>
                <c:ptCount val="6"/>
                <c:pt idx="0">
                  <c:v>0.22459027584971028</c:v>
                </c:pt>
                <c:pt idx="1">
                  <c:v>0.26709390192038845</c:v>
                </c:pt>
                <c:pt idx="2">
                  <c:v>0.23328003918250592</c:v>
                </c:pt>
                <c:pt idx="3">
                  <c:v>0.25880102781719427</c:v>
                </c:pt>
                <c:pt idx="4">
                  <c:v>0.25372537942315571</c:v>
                </c:pt>
                <c:pt idx="5">
                  <c:v>0.22674844615022352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36-4FF4-8236-C5348350128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Influye mucho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hoja1!$D$2:$D$7</c:f>
              <c:numCache>
                <c:formatCode>0%</c:formatCode>
                <c:ptCount val="6"/>
                <c:pt idx="0">
                  <c:v>0.46881598478901437</c:v>
                </c:pt>
                <c:pt idx="1">
                  <c:v>0.36595858927878061</c:v>
                </c:pt>
                <c:pt idx="2">
                  <c:v>0.28482929144828573</c:v>
                </c:pt>
                <c:pt idx="3">
                  <c:v>0.25322586181962581</c:v>
                </c:pt>
                <c:pt idx="4">
                  <c:v>0.21727505884100695</c:v>
                </c:pt>
                <c:pt idx="5">
                  <c:v>0.16090894637650269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36-4FF4-8236-C53483501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143-4F5A-9CC8-88E52D8A9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4"/>
                <c:pt idx="0">
                  <c:v>0.14538183112302333</c:v>
                </c:pt>
                <c:pt idx="1">
                  <c:v>0.22367603918061252</c:v>
                </c:pt>
                <c:pt idx="2">
                  <c:v>0.13836391013285476</c:v>
                </c:pt>
                <c:pt idx="3">
                  <c:v>0.49257821956351139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28744547309151E-2"/>
          <c:y val="3.9503780625682106E-2"/>
          <c:w val="0.27938419423985572"/>
          <c:h val="0.96049621937431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0.29116761732582863</c:v>
                </c:pt>
                <c:pt idx="1">
                  <c:v>0.32110365164835097</c:v>
                </c:pt>
                <c:pt idx="2">
                  <c:v>0.22022548476927367</c:v>
                </c:pt>
                <c:pt idx="3">
                  <c:v>0.16750324625654922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86-4A87-B35B-25D02ABB103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0.14538183112302333</c:v>
                </c:pt>
                <c:pt idx="1">
                  <c:v>0.22367603918061252</c:v>
                </c:pt>
                <c:pt idx="2">
                  <c:v>0.13836391013285476</c:v>
                </c:pt>
                <c:pt idx="3">
                  <c:v>0.49257821956351139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86-4A87-B35B-25D02ABB1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 (15%)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</c:v>
                </c:pt>
                <c:pt idx="10">
                  <c:v>Alto</c:v>
                </c:pt>
              </c:strCache>
            </c:strRef>
          </c:cat>
          <c:val>
            <c:numRef>
              <c:f>Hoja1!$B$2:$B$12</c:f>
              <c:numCache>
                <c:formatCode>0%</c:formatCode>
                <c:ptCount val="11"/>
                <c:pt idx="0">
                  <c:v>0.16895179332059532</c:v>
                </c:pt>
                <c:pt idx="1">
                  <c:v>0.11955366895442604</c:v>
                </c:pt>
                <c:pt idx="2">
                  <c:v>0.14882896297782996</c:v>
                </c:pt>
                <c:pt idx="3">
                  <c:v>0.12080339325455122</c:v>
                </c:pt>
                <c:pt idx="4">
                  <c:v>0.18519447445593468</c:v>
                </c:pt>
                <c:pt idx="5">
                  <c:v>0.13873554912210942</c:v>
                </c:pt>
                <c:pt idx="6">
                  <c:v>0.16508189690060604</c:v>
                </c:pt>
                <c:pt idx="7">
                  <c:v>0.11867283950617286</c:v>
                </c:pt>
                <c:pt idx="8">
                  <c:v>6.1287512680021701E-2</c:v>
                </c:pt>
                <c:pt idx="9">
                  <c:v>0.10339643076786778</c:v>
                </c:pt>
                <c:pt idx="10">
                  <c:v>0.35208693873509161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0-46F7-9120-CA6A68EE454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 (22%)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</c:v>
                </c:pt>
                <c:pt idx="10">
                  <c:v>Alto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0.22551646610541154</c:v>
                </c:pt>
                <c:pt idx="1">
                  <c:v>0.22165928392768783</c:v>
                </c:pt>
                <c:pt idx="2">
                  <c:v>0.21842694454533085</c:v>
                </c:pt>
                <c:pt idx="3">
                  <c:v>0.24180015493563009</c:v>
                </c:pt>
                <c:pt idx="4">
                  <c:v>0.20150100324124109</c:v>
                </c:pt>
                <c:pt idx="5">
                  <c:v>0.18833171705504811</c:v>
                </c:pt>
                <c:pt idx="6">
                  <c:v>0.31512295110564142</c:v>
                </c:pt>
                <c:pt idx="7">
                  <c:v>0.1570987654320988</c:v>
                </c:pt>
                <c:pt idx="8">
                  <c:v>0.18215094558020781</c:v>
                </c:pt>
                <c:pt idx="9">
                  <c:v>0.26268786953120377</c:v>
                </c:pt>
                <c:pt idx="10">
                  <c:v>0.20348340609894355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B0-46F7-9120-CA6A68EE4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67242337679547"/>
          <c:y val="3.2211448271780439E-3"/>
          <c:w val="0.34919408052154577"/>
          <c:h val="6.4987640765805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865181646483725"/>
          <c:y val="5.6326996036931608E-2"/>
          <c:w val="0.53640484390623266"/>
          <c:h val="0.730381283996615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7A4-B3CB-610FD3F651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7A4-B3CB-610FD3F651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7A4-B3CB-610FD3F651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7A4-B3CB-610FD3F651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0A-47A4-B3CB-610FD3F651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30A-47A4-B3CB-610FD3F651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0A-47A4-B3CB-610FD3F651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0A-47A4-B3CB-610FD3F651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0A-47A4-B3CB-610FD3F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4.2967623353466058E-2</c:v>
                </c:pt>
                <c:pt idx="1">
                  <c:v>0.155199114009827</c:v>
                </c:pt>
                <c:pt idx="2">
                  <c:v>0.80283326263670707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0A-47A4-B3CB-610FD3F65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8.6388041435641896E-2"/>
          <c:w val="0.52935007221419839"/>
          <c:h val="0.7207753431382003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EF-B5C6-540E26CBBBD1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EF-B5C6-540E26CBBBD1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EF-B5C6-540E26CBBBD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EF-B5C6-540E26CBBBD1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2B-40EF-B5C6-540E26CBBBD1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2B-40EF-B5C6-540E26CBBBD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B-40EF-B5C6-540E26CBBBD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2B-40EF-B5C6-540E26CBBBD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2B-40EF-B5C6-540E26CB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0.15954210560555002</c:v>
                </c:pt>
                <c:pt idx="1">
                  <c:v>0.23445306636501786</c:v>
                </c:pt>
                <c:pt idx="2">
                  <c:v>0.60600482802943256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2B-40EF-B5C6-540E26CB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7A4-B3CB-610FD3F651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7A4-B3CB-610FD3F651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7A4-B3CB-610FD3F651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7A4-B3CB-610FD3F651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0A-47A4-B3CB-610FD3F651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30A-47A4-B3CB-610FD3F651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0A-47A4-B3CB-610FD3F651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0A-47A4-B3CB-610FD3F651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0A-47A4-B3CB-610FD3F6514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0A-47A4-B3CB-610FD3F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0.23593811577595594</c:v>
                </c:pt>
                <c:pt idx="1">
                  <c:v>0.22496699739440901</c:v>
                </c:pt>
                <c:pt idx="2">
                  <c:v>0.53509488682963413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0A-47A4-B3CB-610FD3F65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3-47F3-9930-221B964CEB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3-47F3-9930-221B964CEB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A3-47F3-9930-221B964CEB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A3-47F3-9930-221B964CEB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Antofagasta</c:v>
                </c:pt>
                <c:pt idx="1">
                  <c:v>Calama</c:v>
                </c:pt>
                <c:pt idx="2">
                  <c:v>Tocopilla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402</c:v>
                </c:pt>
                <c:pt idx="1">
                  <c:v>253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3-47F3-9930-221B964CE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7218081211306988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EF-B5C6-540E26CBBBD1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EF-B5C6-540E26CBBBD1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EF-B5C6-540E26CBBBD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EF-B5C6-540E26CBBBD1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2B-40EF-B5C6-540E26CBBBD1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2B-40EF-B5C6-540E26CBBBD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B-40EF-B5C6-540E26CBBBD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2B-40EF-B5C6-540E26CBBBD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2B-40EF-B5C6-540E26CBBBD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2B-40EF-B5C6-540E26CB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0.13891043362927108</c:v>
                </c:pt>
                <c:pt idx="1">
                  <c:v>0.22362853383064166</c:v>
                </c:pt>
                <c:pt idx="2">
                  <c:v>0.63746103254008779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2B-40EF-B5C6-540E26CB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FB-4491-AE63-044DBAD00A7F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FB-4491-AE63-044DBAD00A7F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FB-4491-AE63-044DBAD00A7F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FB-4491-AE63-044DBAD00A7F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7FB-4491-AE63-044DBAD00A7F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7FB-4491-AE63-044DBAD00A7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FB-4491-AE63-044DBAD00A7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FB-4491-AE63-044DBAD00A7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FB-4491-AE63-044DBAD00A7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FB-4491-AE63-044DBAD00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0.12822959052608202</c:v>
                </c:pt>
                <c:pt idx="1">
                  <c:v>0.24775801142199877</c:v>
                </c:pt>
                <c:pt idx="2">
                  <c:v>0.6240123980519181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7FB-4491-AE63-044DBAD00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41040578824575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44-4125-A073-83833F3BF9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44-4125-A073-83833F3BF9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44-4125-A073-83833F3BF9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44-4125-A073-83833F3BF9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44-4125-A073-83833F3BF9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44-4125-A073-83833F3BF9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44-4125-A073-83833F3BF9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44-4125-A073-83833F3BF9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44-4125-A073-83833F3BF94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44-4125-A073-83833F3BF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0.16223871254420522</c:v>
                </c:pt>
                <c:pt idx="1">
                  <c:v>0.20000875512131255</c:v>
                </c:pt>
                <c:pt idx="2">
                  <c:v>0.63775253233448148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44-4125-A073-83833F3BF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69411331586726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Porque consagra derechos sociales básicos que hoy están postergados</c:v>
                </c:pt>
                <c:pt idx="1">
                  <c:v>Porque establece mayor autonomía para las regiones</c:v>
                </c:pt>
                <c:pt idx="2">
                  <c:v>Porque garantiza el cuidado del medio ambiente</c:v>
                </c:pt>
                <c:pt idx="3">
                  <c:v>Porque se atenúa el poder del presidente</c:v>
                </c:pt>
                <c:pt idx="4">
                  <c:v>Porque reconoce a Chile como un Estado Plurinacional e Intercultural</c:v>
                </c:pt>
                <c:pt idx="5">
                  <c:v>Porque reconoce el derecho a decidir sobre el propio cuerpo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0.55578174320815799</c:v>
                </c:pt>
                <c:pt idx="1">
                  <c:v>0.20248191144060573</c:v>
                </c:pt>
                <c:pt idx="2">
                  <c:v>7.8798802404416571E-2</c:v>
                </c:pt>
                <c:pt idx="3">
                  <c:v>7.6502413401154573E-2</c:v>
                </c:pt>
                <c:pt idx="4">
                  <c:v>4.7977528816764217E-2</c:v>
                </c:pt>
                <c:pt idx="5">
                  <c:v>3.8457600728901614E-2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9743877492631113E-2"/>
          <c:w val="1"/>
          <c:h val="0.77043481305413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Porque no todos van a ser iguales ante la ley</c:v>
                </c:pt>
                <c:pt idx="1">
                  <c:v>Porque obstaculiza la inversión extranjera en el país</c:v>
                </c:pt>
                <c:pt idx="2">
                  <c:v>Porque no se podrá elegir libremente el sistema de salud</c:v>
                </c:pt>
                <c:pt idx="3">
                  <c:v>Porque con la plurinacionalidad Chile corre el riesgo de dividirse</c:v>
                </c:pt>
                <c:pt idx="4">
                  <c:v>Porque se permitirá el aborto libre</c:v>
                </c:pt>
                <c:pt idx="5">
                  <c:v>Porque se elimina el senado</c:v>
                </c:pt>
                <c:pt idx="6">
                  <c:v>Ns-Nr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0.32063963724010519</c:v>
                </c:pt>
                <c:pt idx="1">
                  <c:v>0.28127925541754967</c:v>
                </c:pt>
                <c:pt idx="2">
                  <c:v>0.18407964155492948</c:v>
                </c:pt>
                <c:pt idx="3">
                  <c:v>9.7222108513171659E-2</c:v>
                </c:pt>
                <c:pt idx="4">
                  <c:v>5.8669375238998567E-2</c:v>
                </c:pt>
                <c:pt idx="5">
                  <c:v>1.4923377039586648E-2</c:v>
                </c:pt>
                <c:pt idx="6">
                  <c:v>4.3186604995658975E-2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8A2-4574-BE9F-43B43BBF67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se mantenga el texto de la nueva constitución tal como está ahora</c:v>
                </c:pt>
                <c:pt idx="1">
                  <c:v>Que se realicen solo algunas modificaciones menores a la Nueva Constitución</c:v>
                </c:pt>
                <c:pt idx="2">
                  <c:v>Que se realicen todas las modificaciones a la Nueva Constitución que sean necesarias</c:v>
                </c:pt>
                <c:pt idx="3">
                  <c:v>Ninguna de las anteriores</c:v>
                </c:pt>
                <c:pt idx="4">
                  <c:v>Ns-Nr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4.4573599180248703E-2</c:v>
                </c:pt>
                <c:pt idx="1">
                  <c:v>0.22596179926524948</c:v>
                </c:pt>
                <c:pt idx="2">
                  <c:v>0.43021213740779141</c:v>
                </c:pt>
                <c:pt idx="3">
                  <c:v>0.19720585414633982</c:v>
                </c:pt>
                <c:pt idx="4">
                  <c:v>0.10204661000037187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A2-4574-BE9F-43B43BBF6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DAE-48F5-9870-88E09E8ED8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Que el Congreso redacte una nueva constitución y luego se someta a un plebiscito de salida</c:v>
                </c:pt>
                <c:pt idx="1">
                  <c:v>Reiniciar el proceso desde el comienzo y elegir a otros integrantes de la Convención Constitucional</c:v>
                </c:pt>
                <c:pt idx="2">
                  <c:v>Que una comisión de expertos redacte una nueva constitución y luego se someta a un plebiscito de salida</c:v>
                </c:pt>
                <c:pt idx="3">
                  <c:v>Continuar con la actual constitución, introduciendo algunas reformas</c:v>
                </c:pt>
                <c:pt idx="4">
                  <c:v>Ninguna de las anteriores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1.9398421186656505E-2</c:v>
                </c:pt>
                <c:pt idx="1">
                  <c:v>0.22204719234018552</c:v>
                </c:pt>
                <c:pt idx="2">
                  <c:v>0.31888431972679476</c:v>
                </c:pt>
                <c:pt idx="3">
                  <c:v>7.3762756151242476E-2</c:v>
                </c:pt>
                <c:pt idx="4">
                  <c:v>0.25651136621399517</c:v>
                </c:pt>
                <c:pt idx="5">
                  <c:v>0.10939594438112696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AE-48F5-9870-88E09E8ED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17124838267835E-4"/>
          <c:y val="3.2422727358447658E-3"/>
          <c:w val="1"/>
          <c:h val="0.82684635445312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Esta muy informado</c:v>
                </c:pt>
                <c:pt idx="1">
                  <c:v>Está algo informado</c:v>
                </c:pt>
                <c:pt idx="2">
                  <c:v>Está poco informado</c:v>
                </c:pt>
                <c:pt idx="3">
                  <c:v>No tiene información</c:v>
                </c:pt>
                <c:pt idx="4">
                  <c:v>No le interesa informarse del tema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8.5974546060838097E-2</c:v>
                </c:pt>
                <c:pt idx="1">
                  <c:v>0.26528760706257803</c:v>
                </c:pt>
                <c:pt idx="2">
                  <c:v>0.38374540521837758</c:v>
                </c:pt>
                <c:pt idx="3">
                  <c:v>0.16033547275601992</c:v>
                </c:pt>
                <c:pt idx="4">
                  <c:v>7.4508773749248761E-2</c:v>
                </c:pt>
                <c:pt idx="5">
                  <c:v>3.0148195152939025E-2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17124838267835E-4"/>
          <c:y val="3.2422727358447658E-3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La información de los medios de comunicación (TV, prensa online y escrita)</c:v>
                </c:pt>
                <c:pt idx="1">
                  <c:v>La información que circula en las redes sociales</c:v>
                </c:pt>
                <c:pt idx="2">
                  <c:v>La lectura del borrador de la Constitución</c:v>
                </c:pt>
                <c:pt idx="3">
                  <c:v>Las conversaciones entre familiares o en grupos de amigos</c:v>
                </c:pt>
                <c:pt idx="4">
                  <c:v>Las conversaciones en el lugar de trabajo o estudio</c:v>
                </c:pt>
                <c:pt idx="5">
                  <c:v>No tiene información</c:v>
                </c:pt>
                <c:pt idx="6">
                  <c:v>Ns-Nr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0.34892705741492663</c:v>
                </c:pt>
                <c:pt idx="1">
                  <c:v>0.23190247052357857</c:v>
                </c:pt>
                <c:pt idx="2">
                  <c:v>0.1257961987203372</c:v>
                </c:pt>
                <c:pt idx="3">
                  <c:v>9.8051477739336146E-2</c:v>
                </c:pt>
                <c:pt idx="4">
                  <c:v>4.386204384516583E-2</c:v>
                </c:pt>
                <c:pt idx="5">
                  <c:v>0.12624252859251348</c:v>
                </c:pt>
                <c:pt idx="6">
                  <c:v>2.5218223164143495E-2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647797616098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NO le interesa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Le interesa mucho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0.21476593061216792</c:v>
                </c:pt>
                <c:pt idx="1">
                  <c:v>4.0791426241422853E-2</c:v>
                </c:pt>
                <c:pt idx="2">
                  <c:v>5.9509055830048292E-2</c:v>
                </c:pt>
                <c:pt idx="3">
                  <c:v>0.1303133517279407</c:v>
                </c:pt>
                <c:pt idx="4">
                  <c:v>0.15196173211787914</c:v>
                </c:pt>
                <c:pt idx="5">
                  <c:v>0.17019824668568773</c:v>
                </c:pt>
                <c:pt idx="6">
                  <c:v>7.7977344255796471E-2</c:v>
                </c:pt>
                <c:pt idx="7">
                  <c:v>5.9455656277605004E-2</c:v>
                </c:pt>
                <c:pt idx="8">
                  <c:v>5.928130265965495E-2</c:v>
                </c:pt>
                <c:pt idx="9">
                  <c:v>8.2669737223383111E-3</c:v>
                </c:pt>
                <c:pt idx="10">
                  <c:v>2.3381577272057176E-2</c:v>
                </c:pt>
                <c:pt idx="11">
                  <c:v>4.0974025974026031E-3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0-4297-BB7A-D72DE1156255}"/>
              </c:ext>
            </c:extLst>
          </c:dPt>
          <c:dPt>
            <c:idx val="1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0-4297-BB7A-D72DE1156255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0-4297-BB7A-D72DE1156255}"/>
              </c:ext>
            </c:extLst>
          </c:dPt>
          <c:dPt>
            <c:idx val="3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50-4297-BB7A-D72DE1156255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22-4453-B978-B0EEC0ED65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mala</c:v>
                </c:pt>
                <c:pt idx="1">
                  <c:v>Mala</c:v>
                </c:pt>
                <c:pt idx="2">
                  <c:v>Ni buena ni mala</c:v>
                </c:pt>
                <c:pt idx="3">
                  <c:v>Buena</c:v>
                </c:pt>
                <c:pt idx="4">
                  <c:v>Muy buena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2.5049414125571701E-2</c:v>
                </c:pt>
                <c:pt idx="1">
                  <c:v>0.33388376314366519</c:v>
                </c:pt>
                <c:pt idx="2">
                  <c:v>0.53184570431889944</c:v>
                </c:pt>
                <c:pt idx="3">
                  <c:v>7.487686289929886E-2</c:v>
                </c:pt>
                <c:pt idx="4">
                  <c:v>1.2483175205566112E-2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50-4297-BB7A-D72DE115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0.54298713383292529</c:v>
                </c:pt>
                <c:pt idx="1">
                  <c:v>0.57693152150251859</c:v>
                </c:pt>
                <c:pt idx="2">
                  <c:v>0.59602326251685334</c:v>
                </c:pt>
                <c:pt idx="3">
                  <c:v>0.62620475160976874</c:v>
                </c:pt>
                <c:pt idx="4">
                  <c:v>0.63080795982004789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participación real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0.4017</c:v>
                </c:pt>
                <c:pt idx="1">
                  <c:v>0.48909999999999998</c:v>
                </c:pt>
                <c:pt idx="2">
                  <c:v>0.34699999999999998</c:v>
                </c:pt>
                <c:pt idx="3">
                  <c:v>0.42299999999999999</c:v>
                </c:pt>
                <c:pt idx="4">
                  <c:v>0.45090000000000002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87-494E-A3AE-1F9EDA65C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0.54298713383292529</c:v>
                </c:pt>
                <c:pt idx="1">
                  <c:v>0.57693152150251859</c:v>
                </c:pt>
                <c:pt idx="2">
                  <c:v>0.59602326251685334</c:v>
                </c:pt>
                <c:pt idx="3">
                  <c:v>0.62620475160976874</c:v>
                </c:pt>
                <c:pt idx="4">
                  <c:v>0.63080795982004789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69411331586726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Con seguridad votará</c:v>
                </c:pt>
                <c:pt idx="1">
                  <c:v>Probablemente votará</c:v>
                </c:pt>
                <c:pt idx="2">
                  <c:v>Probablemente no votará</c:v>
                </c:pt>
                <c:pt idx="3">
                  <c:v>Con seguridad no votará</c:v>
                </c:pt>
                <c:pt idx="4">
                  <c:v>Aún no lo tiene decidido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0.53623478799052149</c:v>
                </c:pt>
                <c:pt idx="1">
                  <c:v>0.23777932483350617</c:v>
                </c:pt>
                <c:pt idx="2">
                  <c:v>8.8250092988782849E-2</c:v>
                </c:pt>
                <c:pt idx="3">
                  <c:v>4.5875099646794003E-2</c:v>
                </c:pt>
                <c:pt idx="4">
                  <c:v>7.5050305477636636E-2</c:v>
                </c:pt>
                <c:pt idx="5">
                  <c:v>1.6810389062761003E-2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1.9833921704752091E-2"/>
          <c:w val="1"/>
          <c:h val="0.79034476884201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Tiene completamente decidido por cuál alternativa votará</c:v>
                </c:pt>
                <c:pt idx="1">
                  <c:v>Tiene decidido por cuál alternativa votará, pero tiene algunas dudas</c:v>
                </c:pt>
                <c:pt idx="2">
                  <c:v>Todavía no sabe bien por cuál alternativa votará</c:v>
                </c:pt>
                <c:pt idx="3">
                  <c:v>Está completamente indeciso por qué alternativa votará</c:v>
                </c:pt>
                <c:pt idx="4">
                  <c:v>Ns-Nr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0.35117005545872937</c:v>
                </c:pt>
                <c:pt idx="1">
                  <c:v>0.12146984985138586</c:v>
                </c:pt>
                <c:pt idx="2">
                  <c:v>0.34993241820539078</c:v>
                </c:pt>
                <c:pt idx="3">
                  <c:v>0.12723430020770987</c:v>
                </c:pt>
                <c:pt idx="4">
                  <c:v>5.0193376276785412E-2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90527065527066E-2"/>
          <c:y val="9.5409424886327615E-2"/>
          <c:w val="0.59216702279202282"/>
          <c:h val="0.8053365250291124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93-4BAD-85EB-BDDABB007D7C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93-4BAD-85EB-BDDABB007D7C}"/>
              </c:ext>
            </c:extLst>
          </c:dPt>
          <c:dPt>
            <c:idx val="2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93-4BAD-85EB-BDDABB007D7C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93-4BAD-85EB-BDDABB007D7C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93-4BAD-85EB-BDDABB007D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Baja probabilidad de votar</c:v>
                </c:pt>
                <c:pt idx="1">
                  <c:v>Alta probabilidad de votar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0.51626591230551622</c:v>
                </c:pt>
                <c:pt idx="1">
                  <c:v>0.48373408769448373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93-4BAD-85EB-BDDABB007D7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91893696581201"/>
          <c:y val="0.19274282723584435"/>
          <c:w val="0.2628033742877493"/>
          <c:h val="0.58554496123524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7A-4C66-A1F3-735C7474858D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7A-4C66-A1F3-735C7474858D}"/>
              </c:ext>
            </c:extLst>
          </c:dPt>
          <c:dPt>
            <c:idx val="2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7A-4C66-A1F3-735C7474858D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7A-4C66-A1F3-735C7474858D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7A-4C66-A1F3-735C747485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No votante</c:v>
                </c:pt>
                <c:pt idx="1">
                  <c:v>Voto dudoso</c:v>
                </c:pt>
                <c:pt idx="2">
                  <c:v>voto seguro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0.33380480905233378</c:v>
                </c:pt>
                <c:pt idx="1">
                  <c:v>0.26166902404526166</c:v>
                </c:pt>
                <c:pt idx="2">
                  <c:v>0.40452616690240445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7A-4C66-A1F3-735C7474858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455732431846205"/>
          <c:y val="0.17736564129040128"/>
          <c:w val="0.31368472286148091"/>
          <c:h val="0.58554496123524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423915338208175E-2"/>
          <c:w val="1"/>
          <c:h val="0.750339448384531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 bajo</c:v>
                </c:pt>
                <c:pt idx="10">
                  <c:v>Medio alto</c:v>
                </c:pt>
                <c:pt idx="11">
                  <c:v>Total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0.53395061728395066</c:v>
                </c:pt>
                <c:pt idx="1">
                  <c:v>0.44125326370757179</c:v>
                </c:pt>
                <c:pt idx="2">
                  <c:v>0.37815126050420167</c:v>
                </c:pt>
                <c:pt idx="3">
                  <c:v>0.51178451178451179</c:v>
                </c:pt>
                <c:pt idx="4">
                  <c:v>0.58139534883720934</c:v>
                </c:pt>
                <c:pt idx="5">
                  <c:v>0.4776119402985074</c:v>
                </c:pt>
                <c:pt idx="6">
                  <c:v>0.53754940711462451</c:v>
                </c:pt>
                <c:pt idx="7">
                  <c:v>0.26923076923076922</c:v>
                </c:pt>
                <c:pt idx="8">
                  <c:v>0.31950207468879666</c:v>
                </c:pt>
                <c:pt idx="9">
                  <c:v>0.5109034267912772</c:v>
                </c:pt>
                <c:pt idx="10">
                  <c:v>0.69655172413793098</c:v>
                </c:pt>
                <c:pt idx="11">
                  <c:v>0.48373408769448373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9-4352-92B1-816A9815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16585005294199E-2"/>
          <c:y val="3.9760299008811534E-2"/>
          <c:w val="0.93231785897696773"/>
          <c:h val="0.714558069776839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Baja probabilidad de votar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0.10679611650485436</c:v>
                </c:pt>
                <c:pt idx="1">
                  <c:v>0.35185185185185186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6-4E60-B7C6-288633CA67D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0.89320388349514568</c:v>
                </c:pt>
                <c:pt idx="1">
                  <c:v>0.64814814814814814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6-4E60-B7C6-288633CA6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423915338208175E-2"/>
          <c:w val="1"/>
          <c:h val="0.750339448384531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 bajo</c:v>
                </c:pt>
                <c:pt idx="10">
                  <c:v>Medio alto</c:v>
                </c:pt>
                <c:pt idx="11">
                  <c:v>Total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0.43209876543209874</c:v>
                </c:pt>
                <c:pt idx="1">
                  <c:v>0.38120104438642299</c:v>
                </c:pt>
                <c:pt idx="2">
                  <c:v>0.32352941176470584</c:v>
                </c:pt>
                <c:pt idx="3">
                  <c:v>0.43771043771043772</c:v>
                </c:pt>
                <c:pt idx="4">
                  <c:v>0.45930232558139539</c:v>
                </c:pt>
                <c:pt idx="5">
                  <c:v>0.39800995024875624</c:v>
                </c:pt>
                <c:pt idx="6">
                  <c:v>0.45454545454545453</c:v>
                </c:pt>
                <c:pt idx="7">
                  <c:v>0.21153846153846154</c:v>
                </c:pt>
                <c:pt idx="8">
                  <c:v>0.24481327800829875</c:v>
                </c:pt>
                <c:pt idx="9">
                  <c:v>0.41744548286604366</c:v>
                </c:pt>
                <c:pt idx="10">
                  <c:v>0.64137931034482742</c:v>
                </c:pt>
                <c:pt idx="11">
                  <c:v>0.40542616690240402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9-4352-92B1-816A9815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9012430280607E-2"/>
          <c:y val="3.6078720721852163E-2"/>
          <c:w val="0.93231785897696773"/>
          <c:h val="0.70734065723963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No votante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2.9126213592233011E-2</c:v>
                </c:pt>
                <c:pt idx="1">
                  <c:v>0.10493827160493825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6-4E60-B7C6-288633CA67D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Voto dudoso</c:v>
                </c:pt>
              </c:strCache>
            </c:strRef>
          </c:tx>
          <c:spPr>
            <a:solidFill>
              <a:srgbClr val="FEDA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0.11650485436893204</c:v>
                </c:pt>
                <c:pt idx="1">
                  <c:v>0.27160493827160492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6-4E60-B7C6-288633CA67DC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voto seguro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Hoja1!$B$4:$C$4</c:f>
              <c:numCache>
                <c:formatCode>0%</c:formatCode>
                <c:ptCount val="2"/>
                <c:pt idx="0">
                  <c:v>0.85436893203883491</c:v>
                </c:pt>
                <c:pt idx="1">
                  <c:v>0.62345679012345678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1-49E6-A589-D2949A40B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70395582407023"/>
          <c:y val="0.88822389740327856"/>
          <c:w val="0.74602301133207416"/>
          <c:h val="8.3928174647261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5"/>
                <c:pt idx="0">
                  <c:v>5.7188693659281963E-3</c:v>
                </c:pt>
                <c:pt idx="1">
                  <c:v>7.208527879646906E-2</c:v>
                </c:pt>
                <c:pt idx="2">
                  <c:v>0.35738990138341431</c:v>
                </c:pt>
                <c:pt idx="3">
                  <c:v>0.42995045218185607</c:v>
                </c:pt>
                <c:pt idx="4">
                  <c:v>9.9609553051625693E-2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22072943152E-2"/>
          <c:y val="0.11388906512812985"/>
          <c:w val="0.9342419899940021"/>
          <c:h val="0.64793689806167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0.11547181612850911</c:v>
                </c:pt>
                <c:pt idx="1">
                  <c:v>9.2478517894145879E-2</c:v>
                </c:pt>
                <c:pt idx="2">
                  <c:v>0.11729463543154478</c:v>
                </c:pt>
                <c:pt idx="3">
                  <c:v>0.14906124518073782</c:v>
                </c:pt>
                <c:pt idx="4">
                  <c:v>8.5413229711361949E-2</c:v>
                </c:pt>
                <c:pt idx="5">
                  <c:v>0.23036704809336273</c:v>
                </c:pt>
                <c:pt idx="6">
                  <c:v>1.6665334597788978E-2</c:v>
                </c:pt>
                <c:pt idx="7">
                  <c:v>1.5201331340983861E-2</c:v>
                </c:pt>
                <c:pt idx="8">
                  <c:v>3.8665799132720287E-2</c:v>
                </c:pt>
                <c:pt idx="9">
                  <c:v>2.4030447049303173E-2</c:v>
                </c:pt>
                <c:pt idx="10">
                  <c:v>7.8610770264218713E-2</c:v>
                </c:pt>
                <c:pt idx="11">
                  <c:v>3.6739825175324065E-2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9-4599-BFA7-015090C15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22072943152E-2"/>
          <c:y val="0.11734728748747074"/>
          <c:w val="0.9342419899940021"/>
          <c:h val="0.62590203101126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oct-21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Hoja1!$B$2:$B$12</c:f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Apruebo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7.9348063390615259E-2</c:v>
                </c:pt>
                <c:pt idx="1">
                  <c:v>0.28122413409225205</c:v>
                </c:pt>
                <c:pt idx="2">
                  <c:v>0.21699661155691674</c:v>
                </c:pt>
                <c:pt idx="3">
                  <c:v>9.9432914800966929E-2</c:v>
                </c:pt>
                <c:pt idx="4">
                  <c:v>8.9595343984853401E-2</c:v>
                </c:pt>
                <c:pt idx="5">
                  <c:v>0.12286411756122889</c:v>
                </c:pt>
                <c:pt idx="6">
                  <c:v>0.14118775489708801</c:v>
                </c:pt>
                <c:pt idx="7">
                  <c:v>0.35783586662511646</c:v>
                </c:pt>
                <c:pt idx="8">
                  <c:v>0.17226317481699754</c:v>
                </c:pt>
                <c:pt idx="9">
                  <c:v>7.1878509947355146E-2</c:v>
                </c:pt>
                <c:pt idx="10">
                  <c:v>0.22644584013346758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9-4599-BFA7-015090C1522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Rechazo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Hoja1!$D$2:$D$12</c:f>
              <c:numCache>
                <c:formatCode>0%</c:formatCode>
                <c:ptCount val="11"/>
                <c:pt idx="0">
                  <c:v>9.1679020527127827E-2</c:v>
                </c:pt>
                <c:pt idx="1">
                  <c:v>0.35526562407581852</c:v>
                </c:pt>
                <c:pt idx="2">
                  <c:v>0.20250771530498951</c:v>
                </c:pt>
                <c:pt idx="3">
                  <c:v>0.25068568719707035</c:v>
                </c:pt>
                <c:pt idx="4">
                  <c:v>0.23443997958228777</c:v>
                </c:pt>
                <c:pt idx="5">
                  <c:v>0.22364328930157668</c:v>
                </c:pt>
                <c:pt idx="6">
                  <c:v>4.7902988268654863E-2</c:v>
                </c:pt>
                <c:pt idx="7">
                  <c:v>0.3546186120228802</c:v>
                </c:pt>
                <c:pt idx="8">
                  <c:v>0.22915067880102843</c:v>
                </c:pt>
                <c:pt idx="9">
                  <c:v>0.13766995969339096</c:v>
                </c:pt>
                <c:pt idx="10">
                  <c:v>0.29118987387304074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7-46F0-AD43-2F9DE80DC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3"/>
          <c:order val="3"/>
          <c:tx>
            <c:strRef>
              <c:f>Hoja1!$E$1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Hoja1!$E$2:$E$12</c:f>
              <c:numCache>
                <c:formatCode>0%</c:formatCode>
                <c:ptCount val="11"/>
                <c:pt idx="0">
                  <c:v>0.82897291608225732</c:v>
                </c:pt>
                <c:pt idx="1">
                  <c:v>0.36351024183192865</c:v>
                </c:pt>
                <c:pt idx="2">
                  <c:v>0.58049567313809369</c:v>
                </c:pt>
                <c:pt idx="3">
                  <c:v>0.64988139800196276</c:v>
                </c:pt>
                <c:pt idx="4">
                  <c:v>0.6759646764328584</c:v>
                </c:pt>
                <c:pt idx="5">
                  <c:v>0.65349259313719554</c:v>
                </c:pt>
                <c:pt idx="6">
                  <c:v>0.8109092568342573</c:v>
                </c:pt>
                <c:pt idx="7">
                  <c:v>0.28754552135200345</c:v>
                </c:pt>
                <c:pt idx="8">
                  <c:v>0.59858614638197405</c:v>
                </c:pt>
                <c:pt idx="9">
                  <c:v>0.79045153035925375</c:v>
                </c:pt>
                <c:pt idx="10">
                  <c:v>0.48236428599349063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9A8-4A5D-83F9-E80C2400A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61733258042995E-2"/>
          <c:y val="7.9306841534720965E-2"/>
          <c:w val="0.9342419899940021"/>
          <c:h val="0.70544114527610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5A06-43B1-AE9F-91FC786AAE7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4.7944996180290357E-3</c:v>
                </c:pt>
                <c:pt idx="1">
                  <c:v>3.3793574846206469E-3</c:v>
                </c:pt>
                <c:pt idx="2">
                  <c:v>1.2605568873317367E-2</c:v>
                </c:pt>
                <c:pt idx="3">
                  <c:v>2.8474193096171115E-2</c:v>
                </c:pt>
                <c:pt idx="4">
                  <c:v>6.0290919441686651E-2</c:v>
                </c:pt>
                <c:pt idx="5">
                  <c:v>0.68294852935300443</c:v>
                </c:pt>
                <c:pt idx="6">
                  <c:v>4.1436962217813719E-2</c:v>
                </c:pt>
                <c:pt idx="7">
                  <c:v>1.1053883371530442E-2</c:v>
                </c:pt>
                <c:pt idx="8">
                  <c:v>1.4957841472752108E-2</c:v>
                </c:pt>
                <c:pt idx="9">
                  <c:v>6.0320346320346411E-3</c:v>
                </c:pt>
                <c:pt idx="10">
                  <c:v>2.3529411764705911E-3</c:v>
                </c:pt>
                <c:pt idx="11">
                  <c:v>0.13167326926257267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37060746997E-2"/>
          <c:y val="2.5331614932658609E-2"/>
          <c:w val="0.9342419899940021"/>
          <c:h val="0.73267802722040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0.5092415551306565</c:v>
                </c:pt>
                <c:pt idx="1">
                  <c:v>0.70024271844660191</c:v>
                </c:pt>
                <c:pt idx="2">
                  <c:v>0.73556660815291597</c:v>
                </c:pt>
                <c:pt idx="3">
                  <c:v>0.27285909883426929</c:v>
                </c:pt>
                <c:pt idx="4">
                  <c:v>9.2763868880279751E-2</c:v>
                </c:pt>
                <c:pt idx="5">
                  <c:v>0.12797039131831478</c:v>
                </c:pt>
                <c:pt idx="6">
                  <c:v>0</c:v>
                </c:pt>
                <c:pt idx="7">
                  <c:v>0.11372861598853685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0.22240711278095848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6-43B1-AE9F-91FC786AAE7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40-448A-8DD1-DDA239B59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0.49075844486934356</c:v>
                </c:pt>
                <c:pt idx="1">
                  <c:v>0.29975728155339804</c:v>
                </c:pt>
                <c:pt idx="2">
                  <c:v>0</c:v>
                </c:pt>
                <c:pt idx="3">
                  <c:v>8.1311204434865114E-2</c:v>
                </c:pt>
                <c:pt idx="4">
                  <c:v>0.24423638943297352</c:v>
                </c:pt>
                <c:pt idx="5">
                  <c:v>0.25924275834440463</c:v>
                </c:pt>
                <c:pt idx="6">
                  <c:v>5.8922235387921858E-2</c:v>
                </c:pt>
                <c:pt idx="7">
                  <c:v>0.34676999488580612</c:v>
                </c:pt>
                <c:pt idx="8">
                  <c:v>0.12566647744893206</c:v>
                </c:pt>
                <c:pt idx="9">
                  <c:v>0</c:v>
                </c:pt>
                <c:pt idx="10">
                  <c:v>0</c:v>
                </c:pt>
                <c:pt idx="11">
                  <c:v>0.13720119770488107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Hoja1!$D$2:$D$13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0.26443339184708409</c:v>
                </c:pt>
                <c:pt idx="3">
                  <c:v>0.64582969673086554</c:v>
                </c:pt>
                <c:pt idx="4">
                  <c:v>0.66299974168674636</c:v>
                </c:pt>
                <c:pt idx="5">
                  <c:v>0.61278685033727753</c:v>
                </c:pt>
                <c:pt idx="6">
                  <c:v>0.94107776461207804</c:v>
                </c:pt>
                <c:pt idx="7">
                  <c:v>0.53950138912565715</c:v>
                </c:pt>
                <c:pt idx="8">
                  <c:v>0.874333522551068</c:v>
                </c:pt>
                <c:pt idx="9">
                  <c:v>1</c:v>
                </c:pt>
                <c:pt idx="10">
                  <c:v>1</c:v>
                </c:pt>
                <c:pt idx="11">
                  <c:v>0.64039168951416037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  <c:max val="1.1000000000000001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28667406757281"/>
          <c:y val="0.90488663157433247"/>
          <c:w val="0.53397377406857949"/>
          <c:h val="7.0905811910281183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89115211227656E-2"/>
          <c:y val="2.5331614932658609E-2"/>
          <c:w val="0.9414114330566703"/>
          <c:h val="0.79881314897831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A6AF-46E6-8670-B713DDB41DD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3.1718029375664494E-2</c:v>
                </c:pt>
                <c:pt idx="1">
                  <c:v>3.8010045305038417E-2</c:v>
                </c:pt>
                <c:pt idx="2">
                  <c:v>5.0492424046008511E-2</c:v>
                </c:pt>
                <c:pt idx="3">
                  <c:v>9.9374970548437996E-2</c:v>
                </c:pt>
                <c:pt idx="4">
                  <c:v>9.74354586148274E-2</c:v>
                </c:pt>
                <c:pt idx="5">
                  <c:v>0.25252345096520595</c:v>
                </c:pt>
                <c:pt idx="6">
                  <c:v>5.0216103783695988E-2</c:v>
                </c:pt>
                <c:pt idx="7">
                  <c:v>6.1227872234523355E-2</c:v>
                </c:pt>
                <c:pt idx="8">
                  <c:v>0.14329551984644193</c:v>
                </c:pt>
                <c:pt idx="9">
                  <c:v>7.0115573311569257E-2</c:v>
                </c:pt>
                <c:pt idx="10">
                  <c:v>8.9494346213558937E-2</c:v>
                </c:pt>
                <c:pt idx="11">
                  <c:v>1.6096205755029305E-2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37060746997E-2"/>
          <c:y val="2.5331614932658609E-2"/>
          <c:w val="0.9342419899940021"/>
          <c:h val="0.77806381482226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Hoja1!$B$2:$B$12</c:f>
              <c:numCache>
                <c:formatCode>0%</c:formatCode>
                <c:ptCount val="11"/>
                <c:pt idx="0">
                  <c:v>0.14216607094608663</c:v>
                </c:pt>
                <c:pt idx="1">
                  <c:v>0.16783346174478342</c:v>
                </c:pt>
                <c:pt idx="2">
                  <c:v>0.19877473647396662</c:v>
                </c:pt>
                <c:pt idx="3">
                  <c:v>2.9275255111373761E-2</c:v>
                </c:pt>
                <c:pt idx="4">
                  <c:v>4.9206928218834545E-2</c:v>
                </c:pt>
                <c:pt idx="5">
                  <c:v>0.12594960363025592</c:v>
                </c:pt>
                <c:pt idx="6">
                  <c:v>7.5480930676928168E-2</c:v>
                </c:pt>
                <c:pt idx="7">
                  <c:v>0.12053171463891474</c:v>
                </c:pt>
                <c:pt idx="8">
                  <c:v>0.14337842430040809</c:v>
                </c:pt>
                <c:pt idx="9">
                  <c:v>0.28469738176281562</c:v>
                </c:pt>
                <c:pt idx="10">
                  <c:v>0.37175764390451527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F-46E6-8670-B713DDB41DD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0</c:v>
                </c:pt>
                <c:pt idx="1">
                  <c:v>0.43319311070634831</c:v>
                </c:pt>
                <c:pt idx="2">
                  <c:v>0.20331559749193157</c:v>
                </c:pt>
                <c:pt idx="3">
                  <c:v>0.28123850518339544</c:v>
                </c:pt>
                <c:pt idx="4">
                  <c:v>0.29445423785102193</c:v>
                </c:pt>
                <c:pt idx="5">
                  <c:v>0.18054070213514262</c:v>
                </c:pt>
                <c:pt idx="6">
                  <c:v>9.1813700554092201E-2</c:v>
                </c:pt>
                <c:pt idx="7">
                  <c:v>0.39671132174228185</c:v>
                </c:pt>
                <c:pt idx="8">
                  <c:v>0.27206469640194736</c:v>
                </c:pt>
                <c:pt idx="9">
                  <c:v>0.16264004767503423</c:v>
                </c:pt>
                <c:pt idx="10">
                  <c:v>0.17236586399897263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Hoja1!$D$2:$D$12</c:f>
              <c:numCache>
                <c:formatCode>0%</c:formatCode>
                <c:ptCount val="11"/>
                <c:pt idx="0">
                  <c:v>0.85783392905391342</c:v>
                </c:pt>
                <c:pt idx="1">
                  <c:v>0.39897342754886822</c:v>
                </c:pt>
                <c:pt idx="2">
                  <c:v>0.59790966603410156</c:v>
                </c:pt>
                <c:pt idx="3">
                  <c:v>0.68948623970523037</c:v>
                </c:pt>
                <c:pt idx="4">
                  <c:v>0.65633883393014314</c:v>
                </c:pt>
                <c:pt idx="5">
                  <c:v>0.69350969423460129</c:v>
                </c:pt>
                <c:pt idx="6">
                  <c:v>0.83270536876897949</c:v>
                </c:pt>
                <c:pt idx="7">
                  <c:v>0.48275696361880288</c:v>
                </c:pt>
                <c:pt idx="8">
                  <c:v>0.58455687929764477</c:v>
                </c:pt>
                <c:pt idx="9">
                  <c:v>0.5526625705621494</c:v>
                </c:pt>
                <c:pt idx="10">
                  <c:v>0.45587649209651143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1.2637362637362667E-3</c:v>
                </c:pt>
                <c:pt idx="1">
                  <c:v>4.1663216559144685E-2</c:v>
                </c:pt>
                <c:pt idx="2">
                  <c:v>0.36354319640683708</c:v>
                </c:pt>
                <c:pt idx="3">
                  <c:v>0.40345525002094473</c:v>
                </c:pt>
                <c:pt idx="4">
                  <c:v>0.19007460074934021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6-45E4-A235-6B15C15E256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5.7188693659281963E-3</c:v>
                </c:pt>
                <c:pt idx="1">
                  <c:v>7.208527879646906E-2</c:v>
                </c:pt>
                <c:pt idx="2">
                  <c:v>0.35738990138341431</c:v>
                </c:pt>
                <c:pt idx="3">
                  <c:v>0.42995045218185607</c:v>
                </c:pt>
                <c:pt idx="4">
                  <c:v>9.9609553051625693E-2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96-45E4-A235-6B15C15E2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5"/>
                <c:pt idx="0">
                  <c:v>6.3061991254182012E-3</c:v>
                </c:pt>
                <c:pt idx="1">
                  <c:v>5.4765774811822189E-2</c:v>
                </c:pt>
                <c:pt idx="2">
                  <c:v>0.31946728463799701</c:v>
                </c:pt>
                <c:pt idx="3">
                  <c:v>0.41830038765584804</c:v>
                </c:pt>
                <c:pt idx="4">
                  <c:v>0.14336631858866616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4.3375118813958946E-2"/>
          <c:y val="0.13606904788356852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2.4476160834615169E-2</c:v>
                </c:pt>
                <c:pt idx="1">
                  <c:v>8.4619918468984284E-2</c:v>
                </c:pt>
                <c:pt idx="2">
                  <c:v>0.33726330741093496</c:v>
                </c:pt>
                <c:pt idx="3">
                  <c:v>0.40443957436781747</c:v>
                </c:pt>
                <c:pt idx="4">
                  <c:v>0.13358084157891881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E-4CC4-96CA-FB730E97CA6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0.01</c:v>
                </c:pt>
                <c:pt idx="1">
                  <c:v>0.05</c:v>
                </c:pt>
                <c:pt idx="2">
                  <c:v>0.32</c:v>
                </c:pt>
                <c:pt idx="3">
                  <c:v>0.42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E-4CC4-96CA-FB730E97C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0.13274</cdr:x>
      <cdr:y>0.76087</cdr:y>
    </cdr:from>
    <cdr:to>
      <cdr:x>0.46903</cdr:x>
      <cdr:y>0.76087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B364BAF7-4EF2-8401-492E-0EB3446AB054}"/>
            </a:ext>
          </a:extLst>
        </cdr:cNvPr>
        <cdr:cNvCxnSpPr/>
      </cdr:nvCxnSpPr>
      <cdr:spPr>
        <a:xfrm xmlns:a="http://schemas.openxmlformats.org/drawingml/2006/main">
          <a:off x="1080120" y="2520280"/>
          <a:ext cx="273630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0.58685</cdr:x>
      <cdr:y>0.76087</cdr:y>
    </cdr:from>
    <cdr:to>
      <cdr:x>0.92313</cdr:x>
      <cdr:y>0.76087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24F447D4-4FA6-0C53-9B86-50D4E03BF54E}"/>
            </a:ext>
          </a:extLst>
        </cdr:cNvPr>
        <cdr:cNvCxnSpPr/>
      </cdr:nvCxnSpPr>
      <cdr:spPr>
        <a:xfrm xmlns:a="http://schemas.openxmlformats.org/drawingml/2006/main">
          <a:off x="4775141" y="2520280"/>
          <a:ext cx="273630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08EA507-E997-5647-B427-59898560D1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DC07B8-4ACB-C449-8132-6159A8742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C7E7-295F-A846-A881-78BE37E94878}" type="datetimeFigureOut">
              <a:rPr lang="es-CL" smtClean="0">
                <a:latin typeface="Candara" panose="020E0502030303020204" pitchFamily="34" charset="0"/>
              </a:rPr>
              <a:t>17-08-2022</a:t>
            </a:fld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A8BF40-F95F-674B-BA3B-BBA52F0DFB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A1303F-80A1-0B41-ADF2-18D2850642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9876-1400-8343-98DD-49BA33C794C7}" type="slidenum">
              <a:rPr lang="es-CL" smtClean="0">
                <a:latin typeface="Candara" panose="020E0502030303020204" pitchFamily="34" charset="0"/>
              </a:rPr>
              <a:t>‹Nº›</a:t>
            </a:fld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6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BB4B0FB9-1A4C-4F8C-81E3-FE8225CB1C2B}" type="datetimeFigureOut">
              <a:rPr lang="es-CL" smtClean="0"/>
              <a:pPr/>
              <a:t>17-08-2022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70CA12F0-CC90-4082-91BA-D9B535BD70D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055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6394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9742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01426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93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35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65612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733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2311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2222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723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019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8309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7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94398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4143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6251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2451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7454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8126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582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250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9791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7229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4020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51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598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91607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7040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6326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69339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200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39592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643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22875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5726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15077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1507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78187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8332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533876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21713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90297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32438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60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1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2285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294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1828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5029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561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2ABA79-11DB-114C-932B-B6B8B60AB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1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DBA38511-204C-7A48-9532-32B73ED953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03648" y="183128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0325EC4-DC21-F047-881C-A5087779737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03648" y="2784970"/>
            <a:ext cx="720080" cy="720202"/>
          </a:xfrm>
          <a:prstGeom prst="ellipse">
            <a:avLst/>
          </a:prstGeom>
          <a:solidFill>
            <a:srgbClr val="00B9E9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CD7A9263-E0A8-7044-AAEC-1E3FA4BCF7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03648" y="372477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19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D221EFB7-2FA0-6745-B4DA-CDB66157C0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1800" y="1847193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0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E4AC86EF-A3D5-5247-AB50-E0CA9E1E09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1800" y="28368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1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A56A1EC8-753B-8A40-B349-E93EBB126D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1800" y="37512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2179330-AC4A-5F41-8792-8E54D0A45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274639"/>
            <a:ext cx="6319614" cy="661466"/>
          </a:xfrm>
          <a:prstGeom prst="rect">
            <a:avLst/>
          </a:prstGeom>
        </p:spPr>
        <p:txBody>
          <a:bodyPr/>
          <a:lstStyle>
            <a:lvl1pPr algn="l">
              <a:lnSpc>
                <a:spcPts val="2200"/>
              </a:lnSpc>
              <a:defRPr sz="2000" b="1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8023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854284D-A72B-E841-9DAE-589635503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0710EA78-2560-3248-92EF-F78A597D7BC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03648" y="183128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1" name="2 Marcador de contenido">
            <a:extLst>
              <a:ext uri="{FF2B5EF4-FFF2-40B4-BE49-F238E27FC236}">
                <a16:creationId xmlns:a16="http://schemas.microsoft.com/office/drawing/2014/main" id="{3843EADC-2035-544D-9AE3-91481C21C58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03648" y="2784970"/>
            <a:ext cx="720080" cy="720202"/>
          </a:xfrm>
          <a:prstGeom prst="ellipse">
            <a:avLst/>
          </a:prstGeom>
          <a:solidFill>
            <a:srgbClr val="00B9E9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4BA465CB-B948-ED4A-A858-95601EAAE4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03648" y="372477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4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5E4DD170-78D6-134B-BEF7-597FCB16C2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800" y="1847193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5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E0AD91D3-763E-6A4A-B5BD-A155334B66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1800" y="28368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6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48167F6B-1B41-1844-8CCC-0681B178A7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1800" y="37512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274639"/>
            <a:ext cx="6851165" cy="848074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00B9E9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11" name="Imagen 10" descr="Imagen que contiene plato&#10;&#10;Descripción generada automáticamente">
            <a:extLst>
              <a:ext uri="{FF2B5EF4-FFF2-40B4-BE49-F238E27FC236}">
                <a16:creationId xmlns:a16="http://schemas.microsoft.com/office/drawing/2014/main" id="{68B39899-D83C-729E-7195-F63D33BAC5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71550"/>
            <a:ext cx="940613" cy="5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C9A41F3-1630-D441-B2B4-6323E5B9CA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03800" y="1851670"/>
            <a:ext cx="4560507" cy="2565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797" y="1851670"/>
            <a:ext cx="4258219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CD70F2-7983-6E4D-B831-AB594AFB2D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405" y="274638"/>
            <a:ext cx="5815558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>
                <a:solidFill>
                  <a:srgbClr val="FF6853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7" name="Imagen 6" descr="Imagen que contiene plato&#10;&#10;Descripción generada automáticamente">
            <a:extLst>
              <a:ext uri="{FF2B5EF4-FFF2-40B4-BE49-F238E27FC236}">
                <a16:creationId xmlns:a16="http://schemas.microsoft.com/office/drawing/2014/main" id="{3EC448E6-2452-76F1-A2FB-2F79CF8206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56698"/>
            <a:ext cx="1080120" cy="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2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FDD9756-392E-D044-AB6B-E5022543FF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03800" y="1995686"/>
            <a:ext cx="4560507" cy="2565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1BD18661-5F9E-DF4E-959D-9BAA924DEF3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797" y="1946352"/>
            <a:ext cx="4258219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C612E9-14B1-1643-8A0C-25DF7FE2B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plato&#10;&#10;Descripción generada automáticamente">
            <a:extLst>
              <a:ext uri="{FF2B5EF4-FFF2-40B4-BE49-F238E27FC236}">
                <a16:creationId xmlns:a16="http://schemas.microsoft.com/office/drawing/2014/main" id="{3250E82E-0BF3-7E05-95E3-2520E2166A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34" y="208946"/>
            <a:ext cx="769102" cy="4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9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5152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0464A5F-E657-5A49-B84D-6C2E1D127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76057" y="0"/>
            <a:ext cx="4054372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CL" dirty="0"/>
              <a:t>imagen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159374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>
                <a:solidFill>
                  <a:srgbClr val="00B9E9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Elipse 2"/>
          <p:cNvSpPr/>
          <p:nvPr userDrawn="1"/>
        </p:nvSpPr>
        <p:spPr>
          <a:xfrm>
            <a:off x="251519" y="3229271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7" name="Elipse 6"/>
          <p:cNvSpPr/>
          <p:nvPr userDrawn="1"/>
        </p:nvSpPr>
        <p:spPr>
          <a:xfrm>
            <a:off x="251519" y="3651870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8" name="Elipse 7"/>
          <p:cNvSpPr/>
          <p:nvPr userDrawn="1"/>
        </p:nvSpPr>
        <p:spPr>
          <a:xfrm>
            <a:off x="251519" y="4074469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0403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8AD981-7C9D-9D4F-8317-D3326194B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  <p:sp>
        <p:nvSpPr>
          <p:cNvPr id="4" name="Título 30">
            <a:extLst>
              <a:ext uri="{FF2B5EF4-FFF2-40B4-BE49-F238E27FC236}">
                <a16:creationId xmlns:a16="http://schemas.microsoft.com/office/drawing/2014/main" id="{A46C9AFC-B5F1-DE40-9924-5C423DBD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4104456" cy="596602"/>
          </a:xfrm>
          <a:prstGeom prst="rect">
            <a:avLst/>
          </a:prstGeom>
        </p:spPr>
        <p:txBody>
          <a:bodyPr/>
          <a:lstStyle>
            <a:lvl1pPr algn="l">
              <a:lnSpc>
                <a:spcPts val="3200"/>
              </a:lnSpc>
              <a:defRPr sz="3200" b="0" i="0">
                <a:solidFill>
                  <a:srgbClr val="00B9E9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  <p:sp>
        <p:nvSpPr>
          <p:cNvPr id="6" name="Elipse 5"/>
          <p:cNvSpPr/>
          <p:nvPr userDrawn="1"/>
        </p:nvSpPr>
        <p:spPr>
          <a:xfrm>
            <a:off x="539552" y="2355726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7" name="Elipse 6"/>
          <p:cNvSpPr/>
          <p:nvPr userDrawn="1"/>
        </p:nvSpPr>
        <p:spPr>
          <a:xfrm>
            <a:off x="539552" y="2778325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8" name="Elipse 7"/>
          <p:cNvSpPr/>
          <p:nvPr userDrawn="1"/>
        </p:nvSpPr>
        <p:spPr>
          <a:xfrm>
            <a:off x="539552" y="3200924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935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orient="horz" pos="39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5887566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300"/>
              </a:lnSpc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546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orient="horz" pos="39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8AD981-7C9D-9D4F-8317-D3326194B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1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74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11037F9-1E54-584F-960A-9FCAE92BF7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0"/>
            <a:ext cx="4067943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B0683B52-5B4D-3746-8C1F-ED98EB78186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88DB85-989D-6740-AAF0-4B1CC5F9B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7" name="2 Subtítulo">
            <a:extLst>
              <a:ext uri="{FF2B5EF4-FFF2-40B4-BE49-F238E27FC236}">
                <a16:creationId xmlns:a16="http://schemas.microsoft.com/office/drawing/2014/main" id="{D90065BA-2A48-D34E-A27C-8A63E706E2A7}"/>
              </a:ext>
            </a:extLst>
          </p:cNvPr>
          <p:cNvSpPr txBox="1">
            <a:spLocks/>
          </p:cNvSpPr>
          <p:nvPr userDrawn="1"/>
        </p:nvSpPr>
        <p:spPr>
          <a:xfrm>
            <a:off x="4572000" y="1462016"/>
            <a:ext cx="4067175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</a:t>
            </a:r>
          </a:p>
          <a:p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0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Forma en L 1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2700000">
            <a:off x="6199923" y="128161"/>
            <a:ext cx="4887179" cy="4887179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FF6853"/>
              </a:gs>
              <a:gs pos="0">
                <a:schemeClr val="accent3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A8A1A8-E9A3-EE4A-AC56-845D1DC148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1779663"/>
            <a:ext cx="3889375" cy="151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pPr lvl="0"/>
            <a:r>
              <a:rPr lang="es-MX" dirty="0"/>
              <a:t>“Haga clic para modificar la cita o párrafo corto”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2BA1731-4BC0-374F-AAE3-0474077C35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ADEF07-AD7E-E34C-AB19-2719829A9B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91204"/>
            <a:ext cx="1664185" cy="9361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13540-B159-3F4A-8E4C-CDA74413D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0" y="-1152979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6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71603-5C7C-660F-F739-A271F8B5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BA1AA44-502A-235D-FDA4-D9933D5BF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887" y="195486"/>
            <a:ext cx="1180800" cy="3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0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Forma en L 1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8066182">
            <a:off x="5568707" y="2868711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FF6853"/>
              </a:gs>
              <a:gs pos="0">
                <a:schemeClr val="accent3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ADEF07-AD7E-E34C-AB19-2719829A9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91204"/>
            <a:ext cx="1664185" cy="9361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13540-B159-3F4A-8E4C-CDA74413D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0" y="-1152979"/>
            <a:ext cx="1664185" cy="936104"/>
          </a:xfrm>
          <a:prstGeom prst="rect">
            <a:avLst/>
          </a:prstGeom>
        </p:spPr>
      </p:pic>
      <p:sp>
        <p:nvSpPr>
          <p:cNvPr id="13" name="Forma en L 12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18900000">
            <a:off x="3492691" y="-3219601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450776"/>
              </a:gs>
              <a:gs pos="0">
                <a:srgbClr val="00B9E9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0139" y="1710307"/>
            <a:ext cx="4825957" cy="1429601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2BA1731-4BC0-374F-AAE3-0474077C3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3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5" name="Forma en L 4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13500000">
            <a:off x="-3132045" y="-411290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450776"/>
              </a:gs>
              <a:gs pos="0">
                <a:srgbClr val="00B9E9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635896" y="936104"/>
            <a:ext cx="4879454" cy="3435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000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430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CC956D2E-E4D7-4941-A716-23AB8C9499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608" y="1707654"/>
            <a:ext cx="1728192" cy="1728192"/>
          </a:xfrm>
          <a:prstGeom prst="ellipse">
            <a:avLst/>
          </a:prstGeom>
          <a:ln w="352425">
            <a:solidFill>
              <a:srgbClr val="00B9E9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sp>
        <p:nvSpPr>
          <p:cNvPr id="16" name="Marcador de posición de imagen 6">
            <a:extLst>
              <a:ext uri="{FF2B5EF4-FFF2-40B4-BE49-F238E27FC236}">
                <a16:creationId xmlns:a16="http://schemas.microsoft.com/office/drawing/2014/main" id="{95B76883-DC24-E541-8350-A1C68431D2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707654"/>
            <a:ext cx="1728192" cy="1728192"/>
          </a:xfrm>
          <a:prstGeom prst="ellipse">
            <a:avLst/>
          </a:prstGeom>
          <a:ln w="352425">
            <a:solidFill>
              <a:srgbClr val="FF6853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sp>
        <p:nvSpPr>
          <p:cNvPr id="17" name="Marcador de posición de imagen 6">
            <a:extLst>
              <a:ext uri="{FF2B5EF4-FFF2-40B4-BE49-F238E27FC236}">
                <a16:creationId xmlns:a16="http://schemas.microsoft.com/office/drawing/2014/main" id="{28534EE3-238D-4F4C-AD7D-399BF99D3F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2200" y="1707654"/>
            <a:ext cx="1728192" cy="1728192"/>
          </a:xfrm>
          <a:prstGeom prst="ellipse">
            <a:avLst/>
          </a:prstGeom>
          <a:ln w="352425">
            <a:solidFill>
              <a:srgbClr val="00B9E9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2F0E11-8F07-44BA-A41D-0B79F873A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6" name="Imagen 5" descr="Imagen que contiene plato&#10;&#10;Descripción generada automáticamente">
            <a:extLst>
              <a:ext uri="{FF2B5EF4-FFF2-40B4-BE49-F238E27FC236}">
                <a16:creationId xmlns:a16="http://schemas.microsoft.com/office/drawing/2014/main" id="{B5F0B191-CDD2-D997-A4FB-3456D57F4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71550"/>
            <a:ext cx="940613" cy="5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BCE91274-C911-AA40-AE37-028DE8BDBC2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871700" y="1275606"/>
            <a:ext cx="5400600" cy="2808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r>
              <a:rPr lang="es-CL" sz="1100" dirty="0"/>
              <a:t>GRÁFICO</a:t>
            </a:r>
            <a:endParaRPr lang="es-CL" dirty="0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6176B25E-BC02-6B46-A746-F1EF4DDAE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309229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8113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4FF73505-F291-284E-AADD-813FB05E8B0A}"/>
              </a:ext>
            </a:extLst>
          </p:cNvPr>
          <p:cNvSpPr/>
          <p:nvPr/>
        </p:nvSpPr>
        <p:spPr>
          <a:xfrm>
            <a:off x="0" y="1290990"/>
            <a:ext cx="2339752" cy="3852509"/>
          </a:xfrm>
          <a:prstGeom prst="rect">
            <a:avLst/>
          </a:prstGeom>
          <a:solidFill>
            <a:srgbClr val="00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2" name="2 Subtítulo">
            <a:extLst>
              <a:ext uri="{FF2B5EF4-FFF2-40B4-BE49-F238E27FC236}">
                <a16:creationId xmlns:a16="http://schemas.microsoft.com/office/drawing/2014/main" id="{F56C95DA-089E-E743-AA22-93BAD4A4959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699792" y="1290991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00B9E9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 (</a:t>
            </a:r>
            <a:r>
              <a:rPr lang="es-ES" dirty="0" err="1"/>
              <a:t>SUBtÍTULO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7ACC87-D94C-A84C-9AD3-A970DEC74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9792" y="1617241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l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1" name="2 Subtítulo">
            <a:extLst>
              <a:ext uri="{FF2B5EF4-FFF2-40B4-BE49-F238E27FC236}">
                <a16:creationId xmlns:a16="http://schemas.microsoft.com/office/drawing/2014/main" id="{30EEC8B1-4F53-C548-8CDD-E2D192B34C43}"/>
              </a:ext>
            </a:extLst>
          </p:cNvPr>
          <p:cNvSpPr txBox="1">
            <a:spLocks/>
          </p:cNvSpPr>
          <p:nvPr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27D1AE0D-0531-A341-AE8E-02A7A4573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9792" y="3391613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7C7D9C53-5FD4-E247-B98B-9E7BD3CE1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2139247"/>
            <a:ext cx="1844675" cy="2589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83DAD7-A6EA-EE47-BBF4-9BB615549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4" name="2 Subtítulo">
            <a:extLst>
              <a:ext uri="{FF2B5EF4-FFF2-40B4-BE49-F238E27FC236}">
                <a16:creationId xmlns:a16="http://schemas.microsoft.com/office/drawing/2014/main" id="{C4CE86B0-457F-964E-93BC-745F5A29B59D}"/>
              </a:ext>
            </a:extLst>
          </p:cNvPr>
          <p:cNvSpPr txBox="1">
            <a:spLocks/>
          </p:cNvSpPr>
          <p:nvPr userDrawn="1"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4DA50-810C-6741-B81B-DC6EF930C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729955"/>
            <a:ext cx="1844675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CL" dirty="0"/>
              <a:t>TEXTO DESTACADO</a:t>
            </a:r>
          </a:p>
        </p:txBody>
      </p:sp>
      <p:sp>
        <p:nvSpPr>
          <p:cNvPr id="15" name="Título 30">
            <a:extLst>
              <a:ext uri="{FF2B5EF4-FFF2-40B4-BE49-F238E27FC236}">
                <a16:creationId xmlns:a16="http://schemas.microsoft.com/office/drawing/2014/main" id="{B33664B6-B445-3F4E-9301-006B98C4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339502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2400" b="1" i="0" baseline="0">
                <a:solidFill>
                  <a:srgbClr val="FF6853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2348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4FF73505-F291-284E-AADD-813FB05E8B0A}"/>
              </a:ext>
            </a:extLst>
          </p:cNvPr>
          <p:cNvSpPr/>
          <p:nvPr/>
        </p:nvSpPr>
        <p:spPr>
          <a:xfrm>
            <a:off x="0" y="1290990"/>
            <a:ext cx="2339752" cy="3852509"/>
          </a:xfrm>
          <a:prstGeom prst="rect">
            <a:avLst/>
          </a:prstGeom>
          <a:solidFill>
            <a:srgbClr val="FF6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2" name="2 Subtítulo">
            <a:extLst>
              <a:ext uri="{FF2B5EF4-FFF2-40B4-BE49-F238E27FC236}">
                <a16:creationId xmlns:a16="http://schemas.microsoft.com/office/drawing/2014/main" id="{F56C95DA-089E-E743-AA22-93BAD4A4959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699792" y="1290991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00B9E9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 (</a:t>
            </a:r>
            <a:r>
              <a:rPr lang="es-ES" dirty="0" err="1"/>
              <a:t>SUBtÍTULO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7ACC87-D94C-A84C-9AD3-A970DEC74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9792" y="1617241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l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1" name="2 Subtítulo">
            <a:extLst>
              <a:ext uri="{FF2B5EF4-FFF2-40B4-BE49-F238E27FC236}">
                <a16:creationId xmlns:a16="http://schemas.microsoft.com/office/drawing/2014/main" id="{30EEC8B1-4F53-C548-8CDD-E2D192B34C43}"/>
              </a:ext>
            </a:extLst>
          </p:cNvPr>
          <p:cNvSpPr txBox="1">
            <a:spLocks/>
          </p:cNvSpPr>
          <p:nvPr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27D1AE0D-0531-A341-AE8E-02A7A4573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9792" y="3391613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7C7D9C53-5FD4-E247-B98B-9E7BD3CE1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2139247"/>
            <a:ext cx="1844675" cy="2589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83DAD7-A6EA-EE47-BBF4-9BB615549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4" name="2 Subtítulo">
            <a:extLst>
              <a:ext uri="{FF2B5EF4-FFF2-40B4-BE49-F238E27FC236}">
                <a16:creationId xmlns:a16="http://schemas.microsoft.com/office/drawing/2014/main" id="{C4CE86B0-457F-964E-93BC-745F5A29B59D}"/>
              </a:ext>
            </a:extLst>
          </p:cNvPr>
          <p:cNvSpPr txBox="1">
            <a:spLocks/>
          </p:cNvSpPr>
          <p:nvPr userDrawn="1"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4DA50-810C-6741-B81B-DC6EF930C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729955"/>
            <a:ext cx="1844675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CL" dirty="0"/>
              <a:t>TEXTO DESTACADO</a:t>
            </a:r>
          </a:p>
        </p:txBody>
      </p:sp>
      <p:sp>
        <p:nvSpPr>
          <p:cNvPr id="15" name="Título 30">
            <a:extLst>
              <a:ext uri="{FF2B5EF4-FFF2-40B4-BE49-F238E27FC236}">
                <a16:creationId xmlns:a16="http://schemas.microsoft.com/office/drawing/2014/main" id="{ED801071-29C3-4140-A17F-255EAAE3B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339502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2400" b="1" i="0" cap="none" spc="60" baseline="0">
                <a:solidFill>
                  <a:srgbClr val="00B9E9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6213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0464A5F-E657-5A49-B84D-6C2E1D127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06717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CL" dirty="0"/>
              <a:t>imagen</a:t>
            </a: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FBA1266D-2FBB-4D4C-B185-7407A17A8DE4}"/>
              </a:ext>
            </a:extLst>
          </p:cNvPr>
          <p:cNvSpPr txBox="1">
            <a:spLocks/>
          </p:cNvSpPr>
          <p:nvPr/>
        </p:nvSpPr>
        <p:spPr>
          <a:xfrm>
            <a:off x="4572000" y="1462016"/>
            <a:ext cx="4067175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</a:t>
            </a:r>
          </a:p>
          <a:p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17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89" r:id="rId3"/>
    <p:sldLayoutId id="2147483685" r:id="rId4"/>
    <p:sldLayoutId id="2147483672" r:id="rId5"/>
    <p:sldLayoutId id="2147483682" r:id="rId6"/>
    <p:sldLayoutId id="2147483673" r:id="rId7"/>
    <p:sldLayoutId id="2147483683" r:id="rId8"/>
    <p:sldLayoutId id="2147483674" r:id="rId9"/>
    <p:sldLayoutId id="2147483675" r:id="rId10"/>
    <p:sldLayoutId id="2147483679" r:id="rId11"/>
    <p:sldLayoutId id="2147483676" r:id="rId12"/>
    <p:sldLayoutId id="2147483677" r:id="rId13"/>
    <p:sldLayoutId id="2147483690" r:id="rId14"/>
    <p:sldLayoutId id="2147483686" r:id="rId15"/>
    <p:sldLayoutId id="2147483681" r:id="rId16"/>
    <p:sldLayoutId id="2147483688" r:id="rId17"/>
    <p:sldLayoutId id="2147483687" r:id="rId18"/>
    <p:sldLayoutId id="2147483678" r:id="rId19"/>
    <p:sldLayoutId id="2147483691" r:id="rId20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chart" Target="../charts/chart1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61.xml"/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12" Type="http://schemas.openxmlformats.org/officeDocument/2006/relationships/image" Target="../media/image12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32.xml"/><Relationship Id="rId10" Type="http://schemas.openxmlformats.org/officeDocument/2006/relationships/slide" Target="slide47.xml"/><Relationship Id="rId4" Type="http://schemas.openxmlformats.org/officeDocument/2006/relationships/image" Target="../media/image11.svg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9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8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3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6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chart" Target="../charts/char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45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46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9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1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1"/>
            <a:ext cx="9176937" cy="516087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-21783" y="-28232"/>
            <a:ext cx="9198720" cy="516087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  <p:sp>
        <p:nvSpPr>
          <p:cNvPr id="14" name="9 CuadroTexto">
            <a:extLst>
              <a:ext uri="{FF2B5EF4-FFF2-40B4-BE49-F238E27FC236}">
                <a16:creationId xmlns:a16="http://schemas.microsoft.com/office/drawing/2014/main" id="{D3D2FD13-4709-6C6B-BE7C-0947FB79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6" y="1707654"/>
            <a:ext cx="54473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Informe de Resultados</a:t>
            </a:r>
          </a:p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barómetro regional de Antofagasta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0DF9C01E-3676-AFC0-1EBD-7858D149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42" y="3227481"/>
            <a:ext cx="30266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de Opinión Pública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707 casos en las comunas de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Antofagasta, Calama y Tocopilla</a:t>
            </a:r>
            <a:b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</a:br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Agosto 2022</a:t>
            </a:r>
            <a:endParaRPr lang="es-CL" altLang="es-CL" sz="1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2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122413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¿Considera Usted </a:t>
            </a:r>
            <a:r>
              <a:rPr lang="es-ES" sz="1800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la situación económica actual de la región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está mucho mejor, un poco mejor, igual, un poco peor, o mucho peor que hace doce meses?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548697"/>
              </p:ext>
            </p:extLst>
          </p:nvPr>
        </p:nvGraphicFramePr>
        <p:xfrm>
          <a:off x="240600" y="1491630"/>
          <a:ext cx="5051479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22A1F98-A44A-671E-9A8E-0B37A6542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CCD776C-E4F0-C7B8-47CE-8142040CC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45BF50-BC0B-412C-960B-C42BA6335BE5}"/>
              </a:ext>
            </a:extLst>
          </p:cNvPr>
          <p:cNvSpPr txBox="1"/>
          <p:nvPr/>
        </p:nvSpPr>
        <p:spPr>
          <a:xfrm>
            <a:off x="2699792" y="4464863"/>
            <a:ext cx="1494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/>
                </a:solidFill>
              </a:rPr>
              <a:t>* Nota: Ns-Nr= 4%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65DB4B9-5C69-915E-13ED-F4DDA546F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310469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956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85" y="231747"/>
            <a:ext cx="5928030" cy="122413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los próximos doce meses, ¿cree Ud. que, en general, la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situación económica de la región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será mucho mejor, un poco mejor, igual, un poco peor o mucho peor que ahora?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879954"/>
              </p:ext>
            </p:extLst>
          </p:nvPr>
        </p:nvGraphicFramePr>
        <p:xfrm>
          <a:off x="0" y="1455883"/>
          <a:ext cx="5436096" cy="320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D2D90D4-565D-EC52-8E4C-A3D229847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06CCE1-D580-5857-1EF5-B6E380530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921196-4C4C-F621-CBE7-A97A64E50001}"/>
              </a:ext>
            </a:extLst>
          </p:cNvPr>
          <p:cNvSpPr txBox="1"/>
          <p:nvPr/>
        </p:nvSpPr>
        <p:spPr>
          <a:xfrm>
            <a:off x="2718048" y="4530879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bg1"/>
                </a:solidFill>
              </a:rPr>
              <a:t> Nota: Ns-Nr= 6 %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8D91DBB-0C72-ACEE-A8BA-5535AE517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639056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300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78" y="267494"/>
            <a:ext cx="5864558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¿Cómo calificaría en general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 situación económica actual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y la de su familia? Diría Ud. que es...?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161382"/>
              </p:ext>
            </p:extLst>
          </p:nvPr>
        </p:nvGraphicFramePr>
        <p:xfrm>
          <a:off x="80210" y="1381678"/>
          <a:ext cx="5139862" cy="327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FA236EA-0AEE-E341-8FA6-5DAB44BB2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173279"/>
              </p:ext>
            </p:extLst>
          </p:nvPr>
        </p:nvGraphicFramePr>
        <p:xfrm>
          <a:off x="4644008" y="1521528"/>
          <a:ext cx="4416152" cy="292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BC445F0-F4F3-9CE6-CDB7-97D267D1890F}"/>
              </a:ext>
            </a:extLst>
          </p:cNvPr>
          <p:cNvSpPr txBox="1"/>
          <p:nvPr/>
        </p:nvSpPr>
        <p:spPr>
          <a:xfrm>
            <a:off x="2483768" y="4549804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bg1"/>
                </a:solidFill>
              </a:rPr>
              <a:t> Nota: Ns-Nr= 5 %</a:t>
            </a:r>
          </a:p>
        </p:txBody>
      </p:sp>
    </p:spTree>
    <p:extLst>
      <p:ext uri="{BB962C8B-B14F-4D97-AF65-F5344CB8AC3E}">
        <p14:creationId xmlns:p14="http://schemas.microsoft.com/office/powerpoint/2010/main" val="123259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87839F-7EA4-D7AB-E0F6-466AFF8A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7077"/>
            <a:ext cx="1328957" cy="21490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13DA2D-EFD9-52B8-CD16-560CB95BE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06B018B-7D0F-B10F-5F05-3371A5B01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019" y="123478"/>
            <a:ext cx="5684301" cy="1224136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0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10,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donde CERO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(0)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significa que “ningún temor” y DIEZ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(10),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“mucho temor”, ¿Cuánto temor siente Usted frente a cada uno de los siguientes aspectos…?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4B009A9-64CB-E34D-8B4E-EE3E03C1E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71021"/>
              </p:ext>
            </p:extLst>
          </p:nvPr>
        </p:nvGraphicFramePr>
        <p:xfrm>
          <a:off x="323528" y="1431308"/>
          <a:ext cx="79928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2633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las siguientes acciones es la mejor forma de mejorar la situación económica del país?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969162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5118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 acuerdo o en desacuerdo está Usted con la Reforma Tributaria que está impulsando el gobierno?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/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errar llave 2">
            <a:extLst>
              <a:ext uri="{FF2B5EF4-FFF2-40B4-BE49-F238E27FC236}">
                <a16:creationId xmlns:a16="http://schemas.microsoft.com/office/drawing/2014/main" id="{D8712E66-4EA3-09AC-C22D-6D3DBFD12CF2}"/>
              </a:ext>
            </a:extLst>
          </p:cNvPr>
          <p:cNvSpPr/>
          <p:nvPr/>
        </p:nvSpPr>
        <p:spPr>
          <a:xfrm rot="16200000">
            <a:off x="1637692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6E7C18-FB91-CBCB-25BE-3C5DC13A372C}"/>
              </a:ext>
            </a:extLst>
          </p:cNvPr>
          <p:cNvSpPr txBox="1"/>
          <p:nvPr/>
        </p:nvSpPr>
        <p:spPr>
          <a:xfrm>
            <a:off x="1115616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E34FC73-6292-A07B-DDD1-06279C1D5A78}"/>
              </a:ext>
            </a:extLst>
          </p:cNvPr>
          <p:cNvSpPr/>
          <p:nvPr/>
        </p:nvSpPr>
        <p:spPr>
          <a:xfrm rot="16200000">
            <a:off x="4590020" y="1293626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5EB750-8A99-D767-8704-51C154F430DA}"/>
              </a:ext>
            </a:extLst>
          </p:cNvPr>
          <p:cNvSpPr txBox="1"/>
          <p:nvPr/>
        </p:nvSpPr>
        <p:spPr>
          <a:xfrm>
            <a:off x="3995936" y="141091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26%</a:t>
            </a:r>
          </a:p>
        </p:txBody>
      </p:sp>
    </p:spTree>
    <p:extLst>
      <p:ext uri="{BB962C8B-B14F-4D97-AF65-F5344CB8AC3E}">
        <p14:creationId xmlns:p14="http://schemas.microsoft.com/office/powerpoint/2010/main" val="149333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Pensando en el ingreso total de su hogar, ¿Usted diría que actualmente?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19104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6398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5" y="267494"/>
            <a:ext cx="4844839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Pensando en el ingreso total de su hogar, ¿Usted diría que actualmente? (según NSE)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FFBD5F4-5E13-226B-4B50-DCB32A3AA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950356"/>
              </p:ext>
            </p:extLst>
          </p:nvPr>
        </p:nvGraphicFramePr>
        <p:xfrm>
          <a:off x="683568" y="987574"/>
          <a:ext cx="777686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84AB02A-5ABE-A073-0ABB-2B621FDFE577}"/>
              </a:ext>
            </a:extLst>
          </p:cNvPr>
          <p:cNvSpPr txBox="1"/>
          <p:nvPr/>
        </p:nvSpPr>
        <p:spPr>
          <a:xfrm>
            <a:off x="7668344" y="17796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24%</a:t>
            </a:r>
          </a:p>
        </p:txBody>
      </p:sp>
      <p:pic>
        <p:nvPicPr>
          <p:cNvPr id="8" name="Gráfico 7" descr="Flecha: recto con relleno sólido">
            <a:extLst>
              <a:ext uri="{FF2B5EF4-FFF2-40B4-BE49-F238E27FC236}">
                <a16:creationId xmlns:a16="http://schemas.microsoft.com/office/drawing/2014/main" id="{109B7001-C5DC-A188-C4DF-AFB44318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5142135" y="2912567"/>
            <a:ext cx="673224" cy="673224"/>
          </a:xfrm>
          <a:prstGeom prst="rect">
            <a:avLst/>
          </a:prstGeom>
        </p:spPr>
      </p:pic>
      <p:pic>
        <p:nvPicPr>
          <p:cNvPr id="10" name="Gráfico 9" descr="Flecha: recto con relleno sólido">
            <a:extLst>
              <a:ext uri="{FF2B5EF4-FFF2-40B4-BE49-F238E27FC236}">
                <a16:creationId xmlns:a16="http://schemas.microsoft.com/office/drawing/2014/main" id="{FE004C69-85FE-3C05-7AB6-26735AFDF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7752079" y="3315482"/>
            <a:ext cx="673224" cy="673224"/>
          </a:xfrm>
          <a:prstGeom prst="rect">
            <a:avLst/>
          </a:prstGeom>
        </p:spPr>
      </p:pic>
      <p:pic>
        <p:nvPicPr>
          <p:cNvPr id="11" name="Gráfico 10" descr="Flecha: recto con relleno sólido">
            <a:extLst>
              <a:ext uri="{FF2B5EF4-FFF2-40B4-BE49-F238E27FC236}">
                <a16:creationId xmlns:a16="http://schemas.microsoft.com/office/drawing/2014/main" id="{451DFB77-4B58-9C23-0046-C2043EAA4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2621855" y="2344190"/>
            <a:ext cx="673224" cy="67322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6B67E33-A83B-D2F0-9F07-21E4D6EE0D27}"/>
              </a:ext>
            </a:extLst>
          </p:cNvPr>
          <p:cNvSpPr txBox="1"/>
          <p:nvPr/>
        </p:nvSpPr>
        <p:spPr>
          <a:xfrm>
            <a:off x="8211358" y="3091217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19%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A161EE-4A58-C599-8614-83306087E3AF}"/>
              </a:ext>
            </a:extLst>
          </p:cNvPr>
          <p:cNvSpPr txBox="1"/>
          <p:nvPr/>
        </p:nvSpPr>
        <p:spPr>
          <a:xfrm>
            <a:off x="3032926" y="2082615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69%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EDC9EE-D6EC-29BD-76B9-3469FA1AE4EF}"/>
              </a:ext>
            </a:extLst>
          </p:cNvPr>
          <p:cNvSpPr txBox="1"/>
          <p:nvPr/>
        </p:nvSpPr>
        <p:spPr>
          <a:xfrm>
            <a:off x="5657790" y="2701902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61439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900" y="-46109"/>
            <a:ext cx="9207471" cy="51792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49901" y="-46109"/>
            <a:ext cx="9207471" cy="517920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745138" y="1671650"/>
            <a:ext cx="3096345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Situación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política nacional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A884AF0-A047-FDBF-32A9-9D71C536B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471"/>
            <a:ext cx="174564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5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846" y="240030"/>
            <a:ext cx="5616625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Independiente de su posición política, ¿Usted aprueba o desaprueba la forma como Gabriel Boric está conduciendo el gobierno?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E28979-5C61-B8E0-92AE-B73268CFE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124697"/>
              </p:ext>
            </p:extLst>
          </p:nvPr>
        </p:nvGraphicFramePr>
        <p:xfrm>
          <a:off x="251520" y="1491630"/>
          <a:ext cx="511256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ABFAC60-575C-4E00-A867-97049FEA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85FEA4-A0BB-70F3-E6F3-32DD04883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75BE076-2A74-373E-1914-37E34C476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000275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444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 descr="Marca de insignia1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52254D4A-AB7F-3C97-C20D-E220E78A5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0229" y="3071420"/>
            <a:ext cx="306609" cy="306609"/>
          </a:xfrm>
          <a:prstGeom prst="rect">
            <a:avLst/>
          </a:prstGeom>
        </p:spPr>
      </p:pic>
      <p:sp>
        <p:nvSpPr>
          <p:cNvPr id="3" name="11 CuadroTexto">
            <a:hlinkClick r:id="rId2" action="ppaction://hlinksldjump"/>
            <a:extLst>
              <a:ext uri="{FF2B5EF4-FFF2-40B4-BE49-F238E27FC236}">
                <a16:creationId xmlns:a16="http://schemas.microsoft.com/office/drawing/2014/main" id="{5776CEF3-77E9-5721-4840-BF3B61D3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738" y="3088853"/>
            <a:ext cx="1590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Inmigración</a:t>
            </a:r>
          </a:p>
        </p:txBody>
      </p:sp>
      <p:pic>
        <p:nvPicPr>
          <p:cNvPr id="8" name="Gráfico 7" descr="Marca de insignia1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9A082B04-EC34-8E4A-F9E7-5B3DA6E9A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1343800"/>
            <a:ext cx="306609" cy="306609"/>
          </a:xfrm>
          <a:prstGeom prst="rect">
            <a:avLst/>
          </a:prstGeom>
        </p:spPr>
      </p:pic>
      <p:sp>
        <p:nvSpPr>
          <p:cNvPr id="9" name="11 CuadroTexto">
            <a:hlinkClick r:id="rId5" action="ppaction://hlinksldjump"/>
            <a:extLst>
              <a:ext uri="{FF2B5EF4-FFF2-40B4-BE49-F238E27FC236}">
                <a16:creationId xmlns:a16="http://schemas.microsoft.com/office/drawing/2014/main" id="{C81E2FD8-EE1F-88F0-6BBF-2E8671FD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1361233"/>
            <a:ext cx="2068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Seguridad Pública </a:t>
            </a:r>
          </a:p>
        </p:txBody>
      </p:sp>
      <p:sp>
        <p:nvSpPr>
          <p:cNvPr id="12" name="6 CuadroTexto">
            <a:hlinkClick r:id="rId6" action="ppaction://hlinksldjump"/>
            <a:extLst>
              <a:ext uri="{FF2B5EF4-FFF2-40B4-BE49-F238E27FC236}">
                <a16:creationId xmlns:a16="http://schemas.microsoft.com/office/drawing/2014/main" id="{CDE8F810-6439-8ADD-A1E3-FAF1AF9F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379834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Ficha técnica</a:t>
            </a:r>
          </a:p>
        </p:txBody>
      </p:sp>
      <p:sp>
        <p:nvSpPr>
          <p:cNvPr id="13" name="8 CuadroTexto">
            <a:hlinkClick r:id="rId7" action="ppaction://hlinksldjump"/>
            <a:extLst>
              <a:ext uri="{FF2B5EF4-FFF2-40B4-BE49-F238E27FC236}">
                <a16:creationId xmlns:a16="http://schemas.microsoft.com/office/drawing/2014/main" id="{718C30DE-6771-3456-307F-7EF09408B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243644"/>
            <a:ext cx="22438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Situación política nacional</a:t>
            </a:r>
          </a:p>
        </p:txBody>
      </p:sp>
      <p:sp>
        <p:nvSpPr>
          <p:cNvPr id="14" name="11 CuadroTexto">
            <a:hlinkClick r:id="rId8" action="ppaction://hlinksldjump"/>
            <a:extLst>
              <a:ext uri="{FF2B5EF4-FFF2-40B4-BE49-F238E27FC236}">
                <a16:creationId xmlns:a16="http://schemas.microsoft.com/office/drawing/2014/main" id="{A9B85F28-3622-6308-C8DD-3D215FD9E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1793138"/>
            <a:ext cx="1925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Plebiscito de salida</a:t>
            </a:r>
          </a:p>
        </p:txBody>
      </p:sp>
      <p:sp>
        <p:nvSpPr>
          <p:cNvPr id="15" name="23 CuadroTexto">
            <a:hlinkClick r:id="rId9" action="ppaction://hlinksldjump"/>
            <a:extLst>
              <a:ext uri="{FF2B5EF4-FFF2-40B4-BE49-F238E27FC236}">
                <a16:creationId xmlns:a16="http://schemas.microsoft.com/office/drawing/2014/main" id="{969FEF05-99C2-0B6E-14AB-9E289A731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675549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Principales problemas</a:t>
            </a:r>
          </a:p>
        </p:txBody>
      </p:sp>
      <p:pic>
        <p:nvPicPr>
          <p:cNvPr id="16" name="Gráfico 15" descr="Marca de insignia1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3EBCDDD2-E31C-AADE-52A8-8BD7A7E28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2207610"/>
            <a:ext cx="306609" cy="306609"/>
          </a:xfrm>
          <a:prstGeom prst="rect">
            <a:avLst/>
          </a:prstGeom>
        </p:spPr>
      </p:pic>
      <p:pic>
        <p:nvPicPr>
          <p:cNvPr id="17" name="Gráfico 16" descr="Marca de insignia1 con relleno sólido">
            <a:hlinkClick r:id="rId8" action="ppaction://hlinksldjump"/>
            <a:extLst>
              <a:ext uri="{FF2B5EF4-FFF2-40B4-BE49-F238E27FC236}">
                <a16:creationId xmlns:a16="http://schemas.microsoft.com/office/drawing/2014/main" id="{AC9A8C61-7F64-9AAB-AAEF-782F028DF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1775705"/>
            <a:ext cx="306609" cy="306609"/>
          </a:xfrm>
          <a:prstGeom prst="rect">
            <a:avLst/>
          </a:prstGeom>
        </p:spPr>
      </p:pic>
      <p:pic>
        <p:nvPicPr>
          <p:cNvPr id="18" name="Gráfico 17" descr="Marca de insignia1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68E4E74F-9AB4-C133-B18F-858CAE49E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2226211"/>
            <a:ext cx="306609" cy="306609"/>
          </a:xfrm>
          <a:prstGeom prst="rect">
            <a:avLst/>
          </a:prstGeom>
        </p:spPr>
      </p:pic>
      <p:pic>
        <p:nvPicPr>
          <p:cNvPr id="19" name="Gráfico 18" descr="Marca de insignia1 con relleno sólido">
            <a:hlinkClick r:id="rId11" action="ppaction://hlinksldjump"/>
            <a:extLst>
              <a:ext uri="{FF2B5EF4-FFF2-40B4-BE49-F238E27FC236}">
                <a16:creationId xmlns:a16="http://schemas.microsoft.com/office/drawing/2014/main" id="{B30D2AB2-A4D6-FC01-300C-4EC119EC1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1794306"/>
            <a:ext cx="306609" cy="306609"/>
          </a:xfrm>
          <a:prstGeom prst="rect">
            <a:avLst/>
          </a:prstGeom>
        </p:spPr>
      </p:pic>
      <p:pic>
        <p:nvPicPr>
          <p:cNvPr id="20" name="Gráfico 19" descr="Marca de insignia1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7B6BADC2-AACC-DD76-D4EF-356B74225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1362401"/>
            <a:ext cx="306609" cy="306609"/>
          </a:xfrm>
          <a:prstGeom prst="rect">
            <a:avLst/>
          </a:prstGeom>
        </p:spPr>
      </p:pic>
      <p:sp>
        <p:nvSpPr>
          <p:cNvPr id="21" name="23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FBC647DD-0D7D-6C86-37DC-3670FD78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811739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Situación económica</a:t>
            </a:r>
          </a:p>
        </p:txBody>
      </p:sp>
      <p:pic>
        <p:nvPicPr>
          <p:cNvPr id="22" name="Gráfico 21" descr="Marca de insignia1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3A28F6B8-50F5-0328-01BE-68B487E21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2658116"/>
            <a:ext cx="306609" cy="306609"/>
          </a:xfrm>
          <a:prstGeom prst="rect">
            <a:avLst/>
          </a:prstGeom>
        </p:spPr>
      </p:pic>
      <p:sp>
        <p:nvSpPr>
          <p:cNvPr id="23" name="11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0D05B05D-4850-DBB4-BD9A-0810DF37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225043"/>
            <a:ext cx="2531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Votante probable</a:t>
            </a:r>
          </a:p>
        </p:txBody>
      </p:sp>
      <p:pic>
        <p:nvPicPr>
          <p:cNvPr id="25" name="Imagen 2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6591B70-F396-00B7-FB60-01BB1ECB0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3C79F90-26FF-D22D-02F8-15CE512BBDA9}"/>
              </a:ext>
            </a:extLst>
          </p:cNvPr>
          <p:cNvSpPr txBox="1"/>
          <p:nvPr/>
        </p:nvSpPr>
        <p:spPr>
          <a:xfrm>
            <a:off x="2404398" y="267494"/>
            <a:ext cx="271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Índice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Gráfico 5" descr="Marca de insignia1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30BDD7B4-BA49-749A-30A7-C80198E5A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2639515"/>
            <a:ext cx="306609" cy="306609"/>
          </a:xfrm>
          <a:prstGeom prst="rect">
            <a:avLst/>
          </a:prstGeom>
        </p:spPr>
      </p:pic>
      <p:sp>
        <p:nvSpPr>
          <p:cNvPr id="7" name="11 CuadroTexto">
            <a:hlinkClick r:id="rId13" action="ppaction://hlinksldjump"/>
            <a:extLst>
              <a:ext uri="{FF2B5EF4-FFF2-40B4-BE49-F238E27FC236}">
                <a16:creationId xmlns:a16="http://schemas.microsoft.com/office/drawing/2014/main" id="{80648202-5408-9177-139C-66E20B11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656948"/>
            <a:ext cx="2471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Perfil de posicionamiento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BA3C787-4616-8B99-D511-F0D49FD1F6E4}"/>
              </a:ext>
            </a:extLst>
          </p:cNvPr>
          <p:cNvCxnSpPr>
            <a:cxnSpLocks/>
          </p:cNvCxnSpPr>
          <p:nvPr/>
        </p:nvCxnSpPr>
        <p:spPr>
          <a:xfrm>
            <a:off x="4614203" y="1203598"/>
            <a:ext cx="29805" cy="21744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8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544616" cy="86409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¿Cuánto cambio se necesita en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DC5F18-600E-63A8-719F-EC05D237F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BABD47D-704A-39F4-C08B-F9E95393E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78758CA-1B18-BB42-F50D-377B0D8808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69189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4632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38" y="-46109"/>
            <a:ext cx="9158346" cy="51792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42256" y="-68073"/>
            <a:ext cx="9186256" cy="521157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907704" y="1923678"/>
            <a:ext cx="2880320" cy="1539340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ea typeface="Palatino" pitchFamily="2" charset="77"/>
                <a:cs typeface="Aharoni" panose="02010803020104030203" pitchFamily="2" charset="-79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Principales problemas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5" y="-164554"/>
            <a:ext cx="2472776" cy="1390937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5FE6EDA-4FB8-77F5-360D-8A034D26A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864096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temas de nuestro país es el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más importante para Usted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9A2E6B1-3E10-5F7E-75E3-ADB51F8DCA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790" y="1131589"/>
          <a:ext cx="8125620" cy="378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08C1149-855A-0B82-E4D3-1B30E7B1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9500737-EDC2-0C0D-8FF2-92A2153E5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864096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</a:t>
            </a:r>
            <a:r>
              <a:rPr lang="es-ES" sz="1800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temas específicos de la región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es el </a:t>
            </a:r>
            <a:r>
              <a:rPr lang="es-ES" sz="1800" b="1" dirty="0">
                <a:latin typeface="Aharoni" panose="02010803020104030203" pitchFamily="2" charset="-79"/>
                <a:cs typeface="Aharoni" panose="02010803020104030203" pitchFamily="2" charset="-79"/>
              </a:rPr>
              <a:t>más importante para Usted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9A2E6B1-3E10-5F7E-75E3-ADB51F8DC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025223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08C1149-855A-0B82-E4D3-1B30E7B1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9500737-EDC2-0C0D-8FF2-92A2153E5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45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67494"/>
            <a:ext cx="5727827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aspectos es más importante resolver en la </a:t>
            </a:r>
            <a:r>
              <a:rPr lang="es-E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ciudad de Antofagasta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(Solo Antofagasta)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34F90C-B869-9881-9EF3-C009546F5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7077"/>
            <a:ext cx="1328957" cy="21490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865C9A-EE1C-8DEB-6B58-870BDE24A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4671F79-0F2F-9F44-9198-7919AFDC0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D127E9CB-ADB4-8804-4D5F-00410727A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539347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0176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aspectos es más importante resolver en la </a:t>
            </a:r>
            <a:r>
              <a:rPr lang="es-E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ciudad de Calama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(Solo Calama)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600DD1-C519-8F88-34C5-52143D19F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6F87EFC-F553-0F4E-B543-59ADF8792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7A63EC9B-EC6D-5C05-A91D-FAEA9E0AC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162169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0048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878EC2-8A08-492C-B8CB-0DF07EEF0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96991" cy="51140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2B89BB7-A12C-0FEF-E68D-4277FBCA59A6}"/>
              </a:ext>
            </a:extLst>
          </p:cNvPr>
          <p:cNvSpPr/>
          <p:nvPr/>
        </p:nvSpPr>
        <p:spPr>
          <a:xfrm>
            <a:off x="-13572" y="0"/>
            <a:ext cx="9210562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99000">
                <a:schemeClr val="accent3">
                  <a:alpha val="44415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619672" y="2222711"/>
            <a:ext cx="3528392" cy="576064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Inmigración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11B263-57B3-F55E-1478-9E4C8DD70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71" y="0"/>
            <a:ext cx="2395758" cy="1347614"/>
          </a:xfrm>
          <a:prstGeom prst="rect">
            <a:avLst/>
          </a:prstGeom>
        </p:spPr>
      </p:pic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E80E11C-0110-1DC2-4BA0-EB5D4E721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9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267494"/>
            <a:ext cx="572054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¿En qué medida aporta actualmente la inmigración al desarrollo económico de la región de Antofagasta?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errar llave 3">
            <a:extLst>
              <a:ext uri="{FF2B5EF4-FFF2-40B4-BE49-F238E27FC236}">
                <a16:creationId xmlns:a16="http://schemas.microsoft.com/office/drawing/2014/main" id="{26B86961-76ED-F183-9D44-02FEE252FFAF}"/>
              </a:ext>
            </a:extLst>
          </p:cNvPr>
          <p:cNvSpPr/>
          <p:nvPr/>
        </p:nvSpPr>
        <p:spPr>
          <a:xfrm rot="16200000">
            <a:off x="1349660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FBED9-9944-0976-5B99-A92CCFEDD6BB}"/>
              </a:ext>
            </a:extLst>
          </p:cNvPr>
          <p:cNvSpPr txBox="1"/>
          <p:nvPr/>
        </p:nvSpPr>
        <p:spPr>
          <a:xfrm>
            <a:off x="827584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55%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31AF6C70-4A6B-2026-D498-C4C40E7748DF}"/>
              </a:ext>
            </a:extLst>
          </p:cNvPr>
          <p:cNvSpPr/>
          <p:nvPr/>
        </p:nvSpPr>
        <p:spPr>
          <a:xfrm rot="16200000">
            <a:off x="4410000" y="82557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0EF5FB-9029-334E-FE25-CABEFC8E0333}"/>
              </a:ext>
            </a:extLst>
          </p:cNvPr>
          <p:cNvSpPr txBox="1"/>
          <p:nvPr/>
        </p:nvSpPr>
        <p:spPr>
          <a:xfrm>
            <a:off x="3777003" y="144695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39%</a:t>
            </a:r>
          </a:p>
        </p:txBody>
      </p:sp>
    </p:spTree>
    <p:extLst>
      <p:ext uri="{BB962C8B-B14F-4D97-AF65-F5344CB8AC3E}">
        <p14:creationId xmlns:p14="http://schemas.microsoft.com/office/powerpoint/2010/main" val="2163934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267494"/>
            <a:ext cx="572054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a favor o en contra está Usted de que lleguen nuevos inmigrantes extranjeros a vivir en la región de Antofagasta?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errar llave 9">
            <a:extLst>
              <a:ext uri="{FF2B5EF4-FFF2-40B4-BE49-F238E27FC236}">
                <a16:creationId xmlns:a16="http://schemas.microsoft.com/office/drawing/2014/main" id="{35A684CD-8434-18F5-A088-A54DFB420E01}"/>
              </a:ext>
            </a:extLst>
          </p:cNvPr>
          <p:cNvSpPr/>
          <p:nvPr/>
        </p:nvSpPr>
        <p:spPr>
          <a:xfrm rot="16200000">
            <a:off x="1349660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5C0B80-ED05-0C89-CD09-79EEF328F8FD}"/>
              </a:ext>
            </a:extLst>
          </p:cNvPr>
          <p:cNvSpPr txBox="1"/>
          <p:nvPr/>
        </p:nvSpPr>
        <p:spPr>
          <a:xfrm>
            <a:off x="827584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44%</a:t>
            </a: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67F4ABB6-CFCF-9BB9-7C6E-52E0033185A7}"/>
              </a:ext>
            </a:extLst>
          </p:cNvPr>
          <p:cNvSpPr/>
          <p:nvPr/>
        </p:nvSpPr>
        <p:spPr>
          <a:xfrm rot="16200000">
            <a:off x="4410000" y="82557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9B8FB2-C645-A77E-ECCE-79E73A4D4FFD}"/>
              </a:ext>
            </a:extLst>
          </p:cNvPr>
          <p:cNvSpPr txBox="1"/>
          <p:nvPr/>
        </p:nvSpPr>
        <p:spPr>
          <a:xfrm>
            <a:off x="3777003" y="144695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47%</a:t>
            </a:r>
          </a:p>
        </p:txBody>
      </p:sp>
    </p:spTree>
    <p:extLst>
      <p:ext uri="{BB962C8B-B14F-4D97-AF65-F5344CB8AC3E}">
        <p14:creationId xmlns:p14="http://schemas.microsoft.com/office/powerpoint/2010/main" val="148394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95486"/>
            <a:ext cx="5688632" cy="93069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 acuerdo o en desacuerdo está Usted con que se expulsen del país a todos los extranjeros que ingresan de manera irregular a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46839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errar llave 13">
            <a:extLst>
              <a:ext uri="{FF2B5EF4-FFF2-40B4-BE49-F238E27FC236}">
                <a16:creationId xmlns:a16="http://schemas.microsoft.com/office/drawing/2014/main" id="{46026674-1468-BD65-8A72-7C647110DA47}"/>
              </a:ext>
            </a:extLst>
          </p:cNvPr>
          <p:cNvSpPr/>
          <p:nvPr/>
        </p:nvSpPr>
        <p:spPr>
          <a:xfrm rot="5400000">
            <a:off x="1349660" y="3561842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4CF9825-8926-CE55-C9B5-F4E67F0AF199}"/>
              </a:ext>
            </a:extLst>
          </p:cNvPr>
          <p:cNvSpPr txBox="1"/>
          <p:nvPr/>
        </p:nvSpPr>
        <p:spPr>
          <a:xfrm>
            <a:off x="719572" y="457872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2%</a:t>
            </a:r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1C60D31B-FE56-2580-AE79-46C195C51550}"/>
              </a:ext>
            </a:extLst>
          </p:cNvPr>
          <p:cNvSpPr/>
          <p:nvPr/>
        </p:nvSpPr>
        <p:spPr>
          <a:xfrm rot="5400000">
            <a:off x="4990537" y="3572309"/>
            <a:ext cx="324000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C5C0190-8627-33A7-2544-95173BC6317B}"/>
              </a:ext>
            </a:extLst>
          </p:cNvPr>
          <p:cNvSpPr txBox="1"/>
          <p:nvPr/>
        </p:nvSpPr>
        <p:spPr>
          <a:xfrm>
            <a:off x="4360449" y="457872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62%</a:t>
            </a:r>
          </a:p>
        </p:txBody>
      </p:sp>
    </p:spTree>
    <p:extLst>
      <p:ext uri="{BB962C8B-B14F-4D97-AF65-F5344CB8AC3E}">
        <p14:creationId xmlns:p14="http://schemas.microsoft.com/office/powerpoint/2010/main" val="70545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20" y="0"/>
            <a:ext cx="9274378" cy="51326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0" y="-10852"/>
            <a:ext cx="9274378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65781AE8-4208-9D1C-2D5F-FFB71605544E}"/>
              </a:ext>
            </a:extLst>
          </p:cNvPr>
          <p:cNvSpPr txBox="1">
            <a:spLocks/>
          </p:cNvSpPr>
          <p:nvPr/>
        </p:nvSpPr>
        <p:spPr>
          <a:xfrm>
            <a:off x="1979713" y="1897943"/>
            <a:ext cx="2448272" cy="13476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Ficha Técnica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95486"/>
            <a:ext cx="5688632" cy="93069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sectores es el principal responsable del aumento de extranjeros que ingresan de manera irregular a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0597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177" y="190083"/>
            <a:ext cx="5184576" cy="118507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Según su propia experiencia, ¿Como calificaría la convivencia diaria que Usted tiene con las personas de otros países que llegan a vivir a la región?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7083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96DE514-3971-423C-9BA3-AFF21D2DD536}"/>
              </a:ext>
            </a:extLst>
          </p:cNvPr>
          <p:cNvSpPr/>
          <p:nvPr/>
        </p:nvSpPr>
        <p:spPr>
          <a:xfrm>
            <a:off x="-95472" y="0"/>
            <a:ext cx="9239472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3">
                  <a:alpha val="32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B05F45-2C2A-40F6-82CC-7B02F8C3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423" y="-39377"/>
            <a:ext cx="9240423" cy="519277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9BF542D-AEE6-1C5B-F60B-12CDFEE1BF16}"/>
              </a:ext>
            </a:extLst>
          </p:cNvPr>
          <p:cNvSpPr/>
          <p:nvPr/>
        </p:nvSpPr>
        <p:spPr>
          <a:xfrm>
            <a:off x="-102662" y="-57161"/>
            <a:ext cx="9226851" cy="522834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763688" y="2067694"/>
            <a:ext cx="3257166" cy="125133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Seguridad pública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6055B7-CE5B-40EA-6F00-CFC63B828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5" y="-308570"/>
            <a:ext cx="2523773" cy="1419622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6E9FD6-03ED-CA1F-5DB8-0CE66B454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28919"/>
            <a:ext cx="460851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general, ¿Cómo evaluaría Usted la situación de la ciudad de Antofagasta?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270639"/>
              </p:ext>
            </p:extLst>
          </p:nvPr>
        </p:nvGraphicFramePr>
        <p:xfrm>
          <a:off x="971600" y="1203598"/>
          <a:ext cx="655272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211AA44-A56C-EA92-D0FD-5820E5347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B5A3ED4-C750-CA56-97DB-3190C67BC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1AC328-454E-931E-4E3E-3612EC0BBF0D}"/>
              </a:ext>
            </a:extLst>
          </p:cNvPr>
          <p:cNvSpPr txBox="1"/>
          <p:nvPr/>
        </p:nvSpPr>
        <p:spPr>
          <a:xfrm>
            <a:off x="4599719" y="4752895"/>
            <a:ext cx="1494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/>
                </a:solidFill>
              </a:rPr>
              <a:t>* Nota: Ns-Nr= 4%</a:t>
            </a:r>
          </a:p>
        </p:txBody>
      </p:sp>
    </p:spTree>
    <p:extLst>
      <p:ext uri="{BB962C8B-B14F-4D97-AF65-F5344CB8AC3E}">
        <p14:creationId xmlns:p14="http://schemas.microsoft.com/office/powerpoint/2010/main" val="60759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2"/>
            <a:ext cx="5724636" cy="130154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“ningún temor” y DIEZ (10), “mucho temor”, ¿Cuánto temor siente Usted de ser víctima de un robo o intento de robo?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223216" y="860153"/>
          <a:ext cx="8597256" cy="401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4AC4736-4F95-70A9-BD2B-F6648E966687}"/>
              </a:ext>
            </a:extLst>
          </p:cNvPr>
          <p:cNvSpPr/>
          <p:nvPr/>
        </p:nvSpPr>
        <p:spPr>
          <a:xfrm rot="16200000">
            <a:off x="1889720" y="1338341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3701E5-7A0D-C67A-8629-CD744B8A29B2}"/>
              </a:ext>
            </a:extLst>
          </p:cNvPr>
          <p:cNvSpPr txBox="1"/>
          <p:nvPr/>
        </p:nvSpPr>
        <p:spPr>
          <a:xfrm>
            <a:off x="1259632" y="192367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11%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5C96E0B-C9D9-622B-4EDC-34190C7224FF}"/>
              </a:ext>
            </a:extLst>
          </p:cNvPr>
          <p:cNvSpPr/>
          <p:nvPr/>
        </p:nvSpPr>
        <p:spPr>
          <a:xfrm rot="16200000">
            <a:off x="6138192" y="1338341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EEEE32-ED37-93C4-A1D8-D011D6BC1C5B}"/>
              </a:ext>
            </a:extLst>
          </p:cNvPr>
          <p:cNvSpPr txBox="1"/>
          <p:nvPr/>
        </p:nvSpPr>
        <p:spPr>
          <a:xfrm>
            <a:off x="5508104" y="192367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1929738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29" y="44307"/>
            <a:ext cx="5647141" cy="146645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notas de 1 a 7, como en el colegio, dónde 1 es deficiente y 7 excelente, ¿Cómo evalúa Usted la gestión que han realizado las siguientes autoridades de la región en el control de la delincuencia?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(neto= notas 6+7 menos notas 1 a 3)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7FF95E-A5AC-14EE-3030-50C743183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FAD9160-9FD4-54D5-962B-1F9A17C7F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A5CD108-D8D5-4DB2-D64C-172B37608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737580"/>
              </p:ext>
            </p:extLst>
          </p:nvPr>
        </p:nvGraphicFramePr>
        <p:xfrm>
          <a:off x="107504" y="1347613"/>
          <a:ext cx="8928992" cy="367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0824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" y="9425"/>
            <a:ext cx="9215376" cy="51340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5091" y="9425"/>
            <a:ext cx="9225794" cy="51340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835696" y="1995686"/>
            <a:ext cx="2592288" cy="1539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Plebiscito de salida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85" y="0"/>
            <a:ext cx="2267744" cy="1275606"/>
          </a:xfrm>
          <a:prstGeom prst="rect">
            <a:avLst/>
          </a:prstGeom>
        </p:spPr>
      </p:pic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5588B3-2C41-06A0-A39D-89F252D50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5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808" y="196722"/>
            <a:ext cx="5855528" cy="1192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Considerando el contenido de la Nueva Constitución, a su juicio, ¿Cuál de los siguientes temas que se abordan en el documento es el más importante para Usted? (1° mención)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AA050A-C19D-3FF8-867A-FABA2417A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0DED8B4-980A-91DF-66E6-4AADDFC61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1AC0D04-F483-ECF2-1E49-4FEB70A40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15525"/>
              </p:ext>
            </p:extLst>
          </p:nvPr>
        </p:nvGraphicFramePr>
        <p:xfrm>
          <a:off x="539552" y="1388826"/>
          <a:ext cx="7776864" cy="370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0152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02071"/>
            <a:ext cx="4680520" cy="92411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¿Cuánto influyen los siguientes factores en su voto para el plebiscito del próximo 4 de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7270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190083"/>
            <a:ext cx="5648534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el plebiscito de salida para la nueva constitución que se realizará el próximo 4 de septiembre de 2022, ¿Usted votaría…?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076493"/>
              </p:ext>
            </p:extLst>
          </p:nvPr>
        </p:nvGraphicFramePr>
        <p:xfrm>
          <a:off x="115819" y="1262153"/>
          <a:ext cx="4896544" cy="352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DD0DADD-4E37-CEDF-940F-046F7EAA5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A2B6A3-3236-84A3-697A-4F6EDADA8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4C8EEF4-43EE-F53F-840F-7A5288742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723354"/>
              </p:ext>
            </p:extLst>
          </p:nvPr>
        </p:nvGraphicFramePr>
        <p:xfrm>
          <a:off x="4716016" y="1563638"/>
          <a:ext cx="434414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6610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2E9DBA2-69C3-4F4C-AFC4-56E4A54C545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48428" y="1344120"/>
            <a:ext cx="656036" cy="656036"/>
          </a:xfr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DE2F2814-9578-4DE2-8B60-CB44663376F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744" y="1328822"/>
            <a:ext cx="666864" cy="666864"/>
          </a:xfrm>
        </p:spPr>
      </p:pic>
      <p:pic>
        <p:nvPicPr>
          <p:cNvPr id="50" name="Marcador de contenido 14">
            <a:extLst>
              <a:ext uri="{FF2B5EF4-FFF2-40B4-BE49-F238E27FC236}">
                <a16:creationId xmlns:a16="http://schemas.microsoft.com/office/drawing/2014/main" id="{5F81F49A-1FEA-403D-A828-325292A3C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414814" y="1328822"/>
            <a:ext cx="666864" cy="666864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pic>
        <p:nvPicPr>
          <p:cNvPr id="55" name="Marcador de contenido 14">
            <a:extLst>
              <a:ext uri="{FF2B5EF4-FFF2-40B4-BE49-F238E27FC236}">
                <a16:creationId xmlns:a16="http://schemas.microsoft.com/office/drawing/2014/main" id="{24644C2A-3E71-4023-9850-8BC4C32B2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8120" y="1328822"/>
            <a:ext cx="666864" cy="666864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pic>
        <p:nvPicPr>
          <p:cNvPr id="56" name="Marcador de contenido 10">
            <a:extLst>
              <a:ext uri="{FF2B5EF4-FFF2-40B4-BE49-F238E27FC236}">
                <a16:creationId xmlns:a16="http://schemas.microsoft.com/office/drawing/2014/main" id="{3020B3BB-980D-4188-A7A6-14648D6F70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032929" y="1338707"/>
            <a:ext cx="666863" cy="666863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127706A5-DE71-403F-9532-71F756333B98}"/>
              </a:ext>
            </a:extLst>
          </p:cNvPr>
          <p:cNvSpPr txBox="1">
            <a:spLocks/>
          </p:cNvSpPr>
          <p:nvPr/>
        </p:nvSpPr>
        <p:spPr>
          <a:xfrm>
            <a:off x="1934720" y="2139702"/>
            <a:ext cx="1629167" cy="11683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latin typeface="Candara" panose="020E0502030303020204" pitchFamily="34" charset="0"/>
              </a:rPr>
              <a:t>Diseño de la Muestra: </a:t>
            </a:r>
            <a:r>
              <a:rPr lang="es-MX" dirty="0">
                <a:latin typeface="Candara" panose="020E0502030303020204" pitchFamily="34" charset="0"/>
              </a:rPr>
              <a:t>probabilístico por áreas, no proporcional a nivel de comuna.</a:t>
            </a:r>
          </a:p>
          <a:p>
            <a:endParaRPr lang="es-MX" sz="1200" dirty="0">
              <a:latin typeface="Candara" panose="020E0502030303020204" pitchFamily="34" charset="0"/>
            </a:endParaRPr>
          </a:p>
        </p:txBody>
      </p:sp>
      <p:sp>
        <p:nvSpPr>
          <p:cNvPr id="61" name="Marcador de texto 8">
            <a:extLst>
              <a:ext uri="{FF2B5EF4-FFF2-40B4-BE49-F238E27FC236}">
                <a16:creationId xmlns:a16="http://schemas.microsoft.com/office/drawing/2014/main" id="{2AF0F46A-F442-48BE-9A01-3D524C0C7D6E}"/>
              </a:ext>
            </a:extLst>
          </p:cNvPr>
          <p:cNvSpPr txBox="1">
            <a:spLocks/>
          </p:cNvSpPr>
          <p:nvPr/>
        </p:nvSpPr>
        <p:spPr>
          <a:xfrm>
            <a:off x="3759142" y="2139702"/>
            <a:ext cx="1629166" cy="11585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Trabajo de Levantamiento: 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Realizado entre los días 22 de julio y 10 de agosto de 2022. </a:t>
            </a:r>
            <a:r>
              <a:rPr lang="es-MX" dirty="0">
                <a:latin typeface="Candara" panose="020E0502030303020204" pitchFamily="34" charset="0"/>
              </a:rPr>
              <a:t>con un equipo de 12 encuestadores.</a:t>
            </a:r>
          </a:p>
          <a:p>
            <a:pPr marL="0" indent="0"/>
            <a:endParaRPr lang="es-MX" sz="1200" dirty="0">
              <a:latin typeface="Candara" panose="020E0502030303020204" pitchFamily="34" charset="0"/>
            </a:endParaRP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2" name="Marcador de texto 8">
            <a:extLst>
              <a:ext uri="{FF2B5EF4-FFF2-40B4-BE49-F238E27FC236}">
                <a16:creationId xmlns:a16="http://schemas.microsoft.com/office/drawing/2014/main" id="{66EBD048-F677-490D-94E6-13C2CB4BD4B5}"/>
              </a:ext>
            </a:extLst>
          </p:cNvPr>
          <p:cNvSpPr txBox="1">
            <a:spLocks/>
          </p:cNvSpPr>
          <p:nvPr/>
        </p:nvSpPr>
        <p:spPr>
          <a:xfrm>
            <a:off x="376744" y="2139702"/>
            <a:ext cx="1556504" cy="14401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latin typeface="Candara" panose="020E0502030303020204" pitchFamily="34" charset="0"/>
              </a:rPr>
              <a:t>Técnica: </a:t>
            </a:r>
          </a:p>
          <a:p>
            <a:r>
              <a:rPr lang="es-ES" dirty="0">
                <a:latin typeface="Candara" panose="020E0502030303020204" pitchFamily="34" charset="0"/>
              </a:rPr>
              <a:t>Estudio cuantitativo en base a encuestas presenciales, cara a cara en hogares, mediante dispositivos electrónicos.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3" name="Marcador de texto 8">
            <a:extLst>
              <a:ext uri="{FF2B5EF4-FFF2-40B4-BE49-F238E27FC236}">
                <a16:creationId xmlns:a16="http://schemas.microsoft.com/office/drawing/2014/main" id="{91B6B91B-309D-4E5D-BC62-92A528899B68}"/>
              </a:ext>
            </a:extLst>
          </p:cNvPr>
          <p:cNvSpPr txBox="1">
            <a:spLocks/>
          </p:cNvSpPr>
          <p:nvPr/>
        </p:nvSpPr>
        <p:spPr>
          <a:xfrm>
            <a:off x="5583563" y="2139702"/>
            <a:ext cx="1556504" cy="2390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Universo representado: </a:t>
            </a:r>
            <a:r>
              <a:rPr lang="es-ES" dirty="0">
                <a:latin typeface="Candara" panose="020E0502030303020204" pitchFamily="34" charset="0"/>
              </a:rPr>
              <a:t>Hombres y mujeres, mayores de 18 años, residentes permanentes del hogar en los principales centros urbanos de la región: Antofagasta, Calama y Tocopilla</a:t>
            </a:r>
            <a:r>
              <a:rPr lang="es-MX" dirty="0">
                <a:latin typeface="Candara" panose="020E0502030303020204" pitchFamily="34" charset="0"/>
              </a:rPr>
              <a:t>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4" name="Marcador de texto 8">
            <a:extLst>
              <a:ext uri="{FF2B5EF4-FFF2-40B4-BE49-F238E27FC236}">
                <a16:creationId xmlns:a16="http://schemas.microsoft.com/office/drawing/2014/main" id="{84EA4AD8-847E-4167-A9AD-992930A01316}"/>
              </a:ext>
            </a:extLst>
          </p:cNvPr>
          <p:cNvSpPr txBox="1">
            <a:spLocks/>
          </p:cNvSpPr>
          <p:nvPr/>
        </p:nvSpPr>
        <p:spPr>
          <a:xfrm>
            <a:off x="7407984" y="2139702"/>
            <a:ext cx="1512800" cy="2390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Ajuste del diseño: </a:t>
            </a:r>
            <a:r>
              <a:rPr lang="es-ES" dirty="0">
                <a:latin typeface="Candara" panose="020E0502030303020204" pitchFamily="34" charset="0"/>
              </a:rPr>
              <a:t>Resultados ponderados por comuna, género y edad, según resultados a nivel regional del Censo Abreviado de Población y Vivienda de 2017 realizado por el Instituto Nacional de Estadísticas, INE</a:t>
            </a:r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2532883" y="365579"/>
            <a:ext cx="4209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Ficha Técnica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70837471-2860-69C5-CDF8-7222BB930C2F}"/>
              </a:ext>
            </a:extLst>
          </p:cNvPr>
          <p:cNvSpPr txBox="1">
            <a:spLocks/>
          </p:cNvSpPr>
          <p:nvPr/>
        </p:nvSpPr>
        <p:spPr>
          <a:xfrm>
            <a:off x="1934721" y="3147814"/>
            <a:ext cx="1629167" cy="13681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latin typeface="Candara" panose="020E0502030303020204" pitchFamily="34" charset="0"/>
              </a:rPr>
              <a:t>Error muestral: </a:t>
            </a:r>
          </a:p>
          <a:p>
            <a:r>
              <a:rPr lang="es-ES" dirty="0">
                <a:latin typeface="Candara" panose="020E0502030303020204" pitchFamily="34" charset="0"/>
              </a:rPr>
              <a:t>±3,7% para el total de la muestra bajo los supuestos de muestreo aleatorio simple, varianza máxima y 95% de confianza. 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FE7AFAEE-4D7F-DF9F-CD59-AFFFCC98FADF}"/>
              </a:ext>
            </a:extLst>
          </p:cNvPr>
          <p:cNvSpPr txBox="1">
            <a:spLocks/>
          </p:cNvSpPr>
          <p:nvPr/>
        </p:nvSpPr>
        <p:spPr>
          <a:xfrm>
            <a:off x="351200" y="3382539"/>
            <a:ext cx="1556504" cy="9174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>
              <a:latin typeface="Candara" panose="020E0502030303020204" pitchFamily="34" charset="0"/>
            </a:endParaRPr>
          </a:p>
          <a:p>
            <a:r>
              <a:rPr lang="es-MX" sz="1200" b="1" dirty="0">
                <a:latin typeface="Candara" panose="020E0502030303020204" pitchFamily="34" charset="0"/>
              </a:rPr>
              <a:t>Tamaño de la Muestra</a:t>
            </a:r>
            <a:r>
              <a:rPr lang="es-MX" sz="1200" dirty="0">
                <a:latin typeface="Candara" panose="020E0502030303020204" pitchFamily="34" charset="0"/>
              </a:rPr>
              <a:t>: </a:t>
            </a:r>
          </a:p>
          <a:p>
            <a:r>
              <a:rPr lang="es-MX" sz="1200" dirty="0">
                <a:latin typeface="Candara" panose="020E0502030303020204" pitchFamily="34" charset="0"/>
              </a:rPr>
              <a:t>707 casos.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EE74FA90-C802-21AB-4E22-AACC1603EFCB}"/>
              </a:ext>
            </a:extLst>
          </p:cNvPr>
          <p:cNvSpPr txBox="1">
            <a:spLocks/>
          </p:cNvSpPr>
          <p:nvPr/>
        </p:nvSpPr>
        <p:spPr>
          <a:xfrm>
            <a:off x="3779912" y="3501474"/>
            <a:ext cx="1629166" cy="11585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Instrumento: </a:t>
            </a:r>
            <a:r>
              <a:rPr lang="es-MX" dirty="0">
                <a:latin typeface="Candara" panose="020E0502030303020204" pitchFamily="34" charset="0"/>
              </a:rPr>
              <a:t>Cuestionario estructurado, ±30 minutos promedio de aplicación.</a:t>
            </a:r>
            <a:endParaRPr lang="es-ES_tradnl" altLang="es-CL" dirty="0">
              <a:latin typeface="Candara" panose="020E0502030303020204" pitchFamily="34" charset="0"/>
            </a:endParaRP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34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190083"/>
            <a:ext cx="5648534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el plebiscito de salida para la nueva constitución que se realizará el próximo 4 de septiembre de 2022, ¿Usted votaría…?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D0DADD-4E37-CEDF-940F-046F7EAA5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A2B6A3-3236-84A3-697A-4F6EDADA8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F33C20D-1434-1C4B-DEE4-C3B109EB8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090731"/>
              </p:ext>
            </p:extLst>
          </p:nvPr>
        </p:nvGraphicFramePr>
        <p:xfrm>
          <a:off x="227856" y="1269943"/>
          <a:ext cx="8692928" cy="3683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errar llave 5">
            <a:extLst>
              <a:ext uri="{FF2B5EF4-FFF2-40B4-BE49-F238E27FC236}">
                <a16:creationId xmlns:a16="http://schemas.microsoft.com/office/drawing/2014/main" id="{30866FC0-5E29-2D63-E861-82FE75E635E5}"/>
              </a:ext>
            </a:extLst>
          </p:cNvPr>
          <p:cNvSpPr/>
          <p:nvPr/>
        </p:nvSpPr>
        <p:spPr>
          <a:xfrm rot="5400000">
            <a:off x="1184455" y="3638174"/>
            <a:ext cx="190451" cy="1192226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14C06670-6DDC-1200-C71D-CCEC81A71E44}"/>
              </a:ext>
            </a:extLst>
          </p:cNvPr>
          <p:cNvSpPr/>
          <p:nvPr/>
        </p:nvSpPr>
        <p:spPr>
          <a:xfrm rot="5400000">
            <a:off x="3000611" y="3304615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429DE805-34A4-44C7-A0EA-7DBCD3BB8B2A}"/>
              </a:ext>
            </a:extLst>
          </p:cNvPr>
          <p:cNvSpPr/>
          <p:nvPr/>
        </p:nvSpPr>
        <p:spPr>
          <a:xfrm rot="5400000">
            <a:off x="5232857" y="3279044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0A6E0964-6BCA-BE5A-8579-707F9874ACBD}"/>
              </a:ext>
            </a:extLst>
          </p:cNvPr>
          <p:cNvSpPr/>
          <p:nvPr/>
        </p:nvSpPr>
        <p:spPr>
          <a:xfrm rot="5400000">
            <a:off x="7465107" y="3279044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BA96FF-4C84-AA62-C849-DDD824E5E1AF}"/>
              </a:ext>
            </a:extLst>
          </p:cNvPr>
          <p:cNvSpPr txBox="1"/>
          <p:nvPr/>
        </p:nvSpPr>
        <p:spPr>
          <a:xfrm>
            <a:off x="467544" y="43719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Género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F8C5FA-E6AE-2B37-D4A0-3E71F46469FC}"/>
              </a:ext>
            </a:extLst>
          </p:cNvPr>
          <p:cNvSpPr txBox="1"/>
          <p:nvPr/>
        </p:nvSpPr>
        <p:spPr>
          <a:xfrm>
            <a:off x="2316059" y="43295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Edad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D31DBC-2B78-08C9-EF7B-C70E581DF98B}"/>
              </a:ext>
            </a:extLst>
          </p:cNvPr>
          <p:cNvSpPr txBox="1"/>
          <p:nvPr/>
        </p:nvSpPr>
        <p:spPr>
          <a:xfrm>
            <a:off x="4572000" y="429994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Comuna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0EABE8-9A02-230A-768D-E6EFCEF86386}"/>
              </a:ext>
            </a:extLst>
          </p:cNvPr>
          <p:cNvSpPr txBox="1"/>
          <p:nvPr/>
        </p:nvSpPr>
        <p:spPr>
          <a:xfrm>
            <a:off x="6804248" y="429994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GSE</a:t>
            </a:r>
          </a:p>
        </p:txBody>
      </p:sp>
    </p:spTree>
    <p:extLst>
      <p:ext uri="{BB962C8B-B14F-4D97-AF65-F5344CB8AC3E}">
        <p14:creationId xmlns:p14="http://schemas.microsoft.com/office/powerpoint/2010/main" val="3295543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971854"/>
            <a:ext cx="2448272" cy="6463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plebiscito: Extranjeros (12%)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0E540A-D652-EFDE-DAD7-1C069CD11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810501"/>
              </p:ext>
            </p:extLst>
          </p:nvPr>
        </p:nvGraphicFramePr>
        <p:xfrm>
          <a:off x="539552" y="1943777"/>
          <a:ext cx="3600400" cy="264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0DBEAFE2-6CFE-65D3-592C-7ADBEABAA64E}"/>
              </a:ext>
            </a:extLst>
          </p:cNvPr>
          <p:cNvSpPr txBox="1">
            <a:spLocks/>
          </p:cNvSpPr>
          <p:nvPr/>
        </p:nvSpPr>
        <p:spPr>
          <a:xfrm>
            <a:off x="4824028" y="971854"/>
            <a:ext cx="29163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plebiscito: ciudadanos chilenos (88%)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92F2F28-1096-DB1F-B8FA-9A2E91A5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2566384"/>
              </p:ext>
            </p:extLst>
          </p:nvPr>
        </p:nvGraphicFramePr>
        <p:xfrm>
          <a:off x="4572000" y="1943776"/>
          <a:ext cx="3600400" cy="264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41923E8A-81D1-ABC0-3BD9-6A1280235227}"/>
              </a:ext>
            </a:extLst>
          </p:cNvPr>
          <p:cNvSpPr txBox="1">
            <a:spLocks/>
          </p:cNvSpPr>
          <p:nvPr/>
        </p:nvSpPr>
        <p:spPr>
          <a:xfrm>
            <a:off x="1619672" y="19548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 según ciudadanía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8C4B703-A9DE-732B-0D12-A146DB12E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80" y="815833"/>
            <a:ext cx="2979948" cy="30777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Declara Pertenencia PPOO (7%)</a:t>
            </a:r>
            <a:endParaRPr lang="es-CL" sz="1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0E540A-D652-EFDE-DAD7-1C069CD11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504866"/>
              </p:ext>
            </p:extLst>
          </p:nvPr>
        </p:nvGraphicFramePr>
        <p:xfrm>
          <a:off x="827584" y="1001548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0DBEAFE2-6CFE-65D3-592C-7ADBEABAA64E}"/>
              </a:ext>
            </a:extLst>
          </p:cNvPr>
          <p:cNvSpPr txBox="1">
            <a:spLocks/>
          </p:cNvSpPr>
          <p:nvPr/>
        </p:nvSpPr>
        <p:spPr>
          <a:xfrm>
            <a:off x="4796408" y="739938"/>
            <a:ext cx="308796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No Pertenencia PPOO (93%)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92F2F28-1096-DB1F-B8FA-9A2E91A5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197247"/>
              </p:ext>
            </p:extLst>
          </p:nvPr>
        </p:nvGraphicFramePr>
        <p:xfrm>
          <a:off x="4716016" y="987574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41923E8A-81D1-ABC0-3BD9-6A1280235227}"/>
              </a:ext>
            </a:extLst>
          </p:cNvPr>
          <p:cNvSpPr txBox="1">
            <a:spLocks/>
          </p:cNvSpPr>
          <p:nvPr/>
        </p:nvSpPr>
        <p:spPr>
          <a:xfrm>
            <a:off x="1619672" y="19548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Identificación étnica - religiosa y Voto Plebiscito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477FD79-20A4-D574-0790-213FD32C5257}"/>
              </a:ext>
            </a:extLst>
          </p:cNvPr>
          <p:cNvSpPr txBox="1">
            <a:spLocks/>
          </p:cNvSpPr>
          <p:nvPr/>
        </p:nvSpPr>
        <p:spPr>
          <a:xfrm>
            <a:off x="1015988" y="2911181"/>
            <a:ext cx="2979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Identificación religiosa (50%)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1BB81AA-B258-4A39-7F0F-9C130F32C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406342"/>
              </p:ext>
            </p:extLst>
          </p:nvPr>
        </p:nvGraphicFramePr>
        <p:xfrm>
          <a:off x="979984" y="3167913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0D305099-C2FD-6C32-00E8-9D6778A05323}"/>
              </a:ext>
            </a:extLst>
          </p:cNvPr>
          <p:cNvSpPr txBox="1">
            <a:spLocks/>
          </p:cNvSpPr>
          <p:nvPr/>
        </p:nvSpPr>
        <p:spPr>
          <a:xfrm>
            <a:off x="4796408" y="2960102"/>
            <a:ext cx="3303984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No Identificación religiosa (50%)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A2D6318-E0BB-D600-BC0C-B75CAB8043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843611"/>
              </p:ext>
            </p:extLst>
          </p:nvPr>
        </p:nvGraphicFramePr>
        <p:xfrm>
          <a:off x="4868416" y="3167913"/>
          <a:ext cx="3015952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80DE2E-B1CA-EBE7-A47B-781B43A04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3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(Filtro: Solo quienes votan APRUEBO: ±15%) Para Usted, ¿Cuál de los siguientes aspectos influye más en su decisión de aprobar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734455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(Filtro: Solo quienes votan RECHAZO: ±22%) Para Usted, ¿Cuál de los siguientes aspectos influye más en su decisión de rechazar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499647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91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110" y="323036"/>
            <a:ext cx="5400600" cy="64709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Si gana la opción APRUEBO, ¿Cuál de las siguientes alternativas prefiere Usted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329286-9CD0-50FD-99BE-83F5A6B92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BAD84E2-22E5-6007-999A-BD0C6776D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D8D9B98-1F7F-2522-1194-452AA606F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66857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3651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57" y="335335"/>
            <a:ext cx="5216486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Si gana la opción RECHAZO, ¿Cuál de las siguientes alternativas prefiere Usted?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DF0B85-2E2E-6E10-FFF6-C4E40AE13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3B2AA1C-07B2-4E59-3717-BFA49AC1D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5F64932-FA33-32DA-AFB1-CFD89E7E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16911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27930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20" y="0"/>
            <a:ext cx="9274378" cy="51326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0" y="-10852"/>
            <a:ext cx="9274378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65781AE8-4208-9D1C-2D5F-FFB71605544E}"/>
              </a:ext>
            </a:extLst>
          </p:cNvPr>
          <p:cNvSpPr txBox="1">
            <a:spLocks/>
          </p:cNvSpPr>
          <p:nvPr/>
        </p:nvSpPr>
        <p:spPr>
          <a:xfrm>
            <a:off x="1763688" y="1872208"/>
            <a:ext cx="2808312" cy="1275606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Votante probable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86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127706A5-DE71-403F-9532-71F756333B98}"/>
              </a:ext>
            </a:extLst>
          </p:cNvPr>
          <p:cNvSpPr txBox="1">
            <a:spLocks/>
          </p:cNvSpPr>
          <p:nvPr/>
        </p:nvSpPr>
        <p:spPr>
          <a:xfrm>
            <a:off x="4934630" y="2269442"/>
            <a:ext cx="1296144" cy="5064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Candara" panose="020E0502030303020204" pitchFamily="34" charset="0"/>
              </a:rPr>
              <a:t>Interés en la Política</a:t>
            </a:r>
            <a:endParaRPr lang="es-MX" sz="1600" dirty="0">
              <a:latin typeface="Candara" panose="020E0502030303020204" pitchFamily="34" charset="0"/>
            </a:endParaRPr>
          </a:p>
          <a:p>
            <a:endParaRPr lang="es-MX" sz="1600" dirty="0">
              <a:latin typeface="Candara" panose="020E0502030303020204" pitchFamily="34" charset="0"/>
            </a:endParaRPr>
          </a:p>
        </p:txBody>
      </p:sp>
      <p:sp>
        <p:nvSpPr>
          <p:cNvPr id="61" name="Marcador de texto 8">
            <a:extLst>
              <a:ext uri="{FF2B5EF4-FFF2-40B4-BE49-F238E27FC236}">
                <a16:creationId xmlns:a16="http://schemas.microsoft.com/office/drawing/2014/main" id="{2AF0F46A-F442-48BE-9A01-3D524C0C7D6E}"/>
              </a:ext>
            </a:extLst>
          </p:cNvPr>
          <p:cNvSpPr txBox="1">
            <a:spLocks/>
          </p:cNvSpPr>
          <p:nvPr/>
        </p:nvSpPr>
        <p:spPr>
          <a:xfrm>
            <a:off x="4934630" y="2928204"/>
            <a:ext cx="1296144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600" b="1" dirty="0">
                <a:latin typeface="Candara" panose="020E0502030303020204" pitchFamily="34" charset="0"/>
              </a:rPr>
              <a:t>Historial de votación</a:t>
            </a:r>
            <a:endParaRPr lang="es-MX" sz="1600" dirty="0">
              <a:latin typeface="Candara" panose="020E0502030303020204" pitchFamily="34" charset="0"/>
            </a:endParaRPr>
          </a:p>
          <a:p>
            <a:endParaRPr lang="es-CL" sz="1600" dirty="0">
              <a:latin typeface="Candara" panose="020E0502030303020204" pitchFamily="34" charset="0"/>
            </a:endParaRPr>
          </a:p>
        </p:txBody>
      </p:sp>
      <p:sp>
        <p:nvSpPr>
          <p:cNvPr id="62" name="Marcador de texto 8">
            <a:extLst>
              <a:ext uri="{FF2B5EF4-FFF2-40B4-BE49-F238E27FC236}">
                <a16:creationId xmlns:a16="http://schemas.microsoft.com/office/drawing/2014/main" id="{66EBD048-F677-490D-94E6-13C2CB4BD4B5}"/>
              </a:ext>
            </a:extLst>
          </p:cNvPr>
          <p:cNvSpPr txBox="1">
            <a:spLocks/>
          </p:cNvSpPr>
          <p:nvPr/>
        </p:nvSpPr>
        <p:spPr>
          <a:xfrm>
            <a:off x="4934630" y="1471399"/>
            <a:ext cx="1388455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latin typeface="Candara" panose="020E0502030303020204" pitchFamily="34" charset="0"/>
              </a:rPr>
              <a:t>Nivel de Información</a:t>
            </a:r>
          </a:p>
        </p:txBody>
      </p:sp>
      <p:sp>
        <p:nvSpPr>
          <p:cNvPr id="63" name="Marcador de texto 8">
            <a:extLst>
              <a:ext uri="{FF2B5EF4-FFF2-40B4-BE49-F238E27FC236}">
                <a16:creationId xmlns:a16="http://schemas.microsoft.com/office/drawing/2014/main" id="{91B6B91B-309D-4E5D-BC62-92A528899B68}"/>
              </a:ext>
            </a:extLst>
          </p:cNvPr>
          <p:cNvSpPr txBox="1">
            <a:spLocks/>
          </p:cNvSpPr>
          <p:nvPr/>
        </p:nvSpPr>
        <p:spPr>
          <a:xfrm>
            <a:off x="4934630" y="3726246"/>
            <a:ext cx="1296144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600" b="1" dirty="0">
                <a:latin typeface="Candara" panose="020E0502030303020204" pitchFamily="34" charset="0"/>
              </a:rPr>
              <a:t>Decisión de voto</a:t>
            </a:r>
            <a:endParaRPr lang="es-CL" sz="1600" dirty="0"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2532883" y="365579"/>
            <a:ext cx="4209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Votante probable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06E2DC-F89C-668D-C70C-8263C0D8CA99}"/>
              </a:ext>
            </a:extLst>
          </p:cNvPr>
          <p:cNvSpPr txBox="1"/>
          <p:nvPr/>
        </p:nvSpPr>
        <p:spPr>
          <a:xfrm>
            <a:off x="559766" y="1740774"/>
            <a:ext cx="2517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El cálculo del votante probable es un ejercicio de aproximación a la participación electoral, a partir del análisis de un conjunto de variables que se refieren a los siguientes aspectos:</a:t>
            </a:r>
          </a:p>
        </p:txBody>
      </p:sp>
      <p:pic>
        <p:nvPicPr>
          <p:cNvPr id="9" name="Gráfico 8" descr="Flecha: recto con relleno sólido">
            <a:extLst>
              <a:ext uri="{FF2B5EF4-FFF2-40B4-BE49-F238E27FC236}">
                <a16:creationId xmlns:a16="http://schemas.microsoft.com/office/drawing/2014/main" id="{590C048C-7F4B-E699-10AC-437BF34B4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75707">
            <a:off x="3233920" y="1430697"/>
            <a:ext cx="1284930" cy="914400"/>
          </a:xfrm>
          <a:prstGeom prst="rect">
            <a:avLst/>
          </a:prstGeom>
        </p:spPr>
      </p:pic>
      <p:pic>
        <p:nvPicPr>
          <p:cNvPr id="10" name="Gráfico 9" descr="Flecha: recto con relleno sólido">
            <a:extLst>
              <a:ext uri="{FF2B5EF4-FFF2-40B4-BE49-F238E27FC236}">
                <a16:creationId xmlns:a16="http://schemas.microsoft.com/office/drawing/2014/main" id="{3976EB82-2A06-3D68-C34C-C64A89259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207531" y="2109078"/>
            <a:ext cx="1284930" cy="914400"/>
          </a:xfrm>
          <a:prstGeom prst="rect">
            <a:avLst/>
          </a:prstGeom>
        </p:spPr>
      </p:pic>
      <p:pic>
        <p:nvPicPr>
          <p:cNvPr id="12" name="Gráfico 11" descr="Flecha: recto con relleno sólido">
            <a:extLst>
              <a:ext uri="{FF2B5EF4-FFF2-40B4-BE49-F238E27FC236}">
                <a16:creationId xmlns:a16="http://schemas.microsoft.com/office/drawing/2014/main" id="{DA43B577-915A-0C8B-2011-5F4D18D00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197437">
            <a:off x="3298288" y="2787459"/>
            <a:ext cx="1284930" cy="914400"/>
          </a:xfrm>
          <a:prstGeom prst="rect">
            <a:avLst/>
          </a:prstGeom>
        </p:spPr>
      </p:pic>
      <p:pic>
        <p:nvPicPr>
          <p:cNvPr id="16" name="Gráfico 15" descr="Flecha: recto con relleno sólido">
            <a:extLst>
              <a:ext uri="{FF2B5EF4-FFF2-40B4-BE49-F238E27FC236}">
                <a16:creationId xmlns:a16="http://schemas.microsoft.com/office/drawing/2014/main" id="{348AEEDD-6940-913C-2071-412F95957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717204">
            <a:off x="3207531" y="3465841"/>
            <a:ext cx="1284930" cy="914400"/>
          </a:xfrm>
          <a:prstGeom prst="rect">
            <a:avLst/>
          </a:prstGeom>
        </p:spPr>
      </p:pic>
      <p:sp>
        <p:nvSpPr>
          <p:cNvPr id="6" name="Cerrar llave 5">
            <a:extLst>
              <a:ext uri="{FF2B5EF4-FFF2-40B4-BE49-F238E27FC236}">
                <a16:creationId xmlns:a16="http://schemas.microsoft.com/office/drawing/2014/main" id="{A4074CB0-C3E8-C328-3A2B-111D40F14851}"/>
              </a:ext>
            </a:extLst>
          </p:cNvPr>
          <p:cNvSpPr/>
          <p:nvPr/>
        </p:nvSpPr>
        <p:spPr>
          <a:xfrm>
            <a:off x="6336232" y="1563638"/>
            <a:ext cx="324000" cy="276435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688E42-803E-1B29-D91E-F293B4963BFA}"/>
              </a:ext>
            </a:extLst>
          </p:cNvPr>
          <p:cNvSpPr txBox="1"/>
          <p:nvPr/>
        </p:nvSpPr>
        <p:spPr>
          <a:xfrm>
            <a:off x="6852625" y="2696602"/>
            <a:ext cx="19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2 modelos</a:t>
            </a:r>
          </a:p>
        </p:txBody>
      </p:sp>
    </p:spTree>
    <p:extLst>
      <p:ext uri="{BB962C8B-B14F-4D97-AF65-F5344CB8AC3E}">
        <p14:creationId xmlns:p14="http://schemas.microsoft.com/office/powerpoint/2010/main" val="3437149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informado está Usted sobre el contenido de la nueva constitución que será sometida a plebiscito en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595968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EFB495F-C955-F883-0FD6-7DE1CB38018C}"/>
              </a:ext>
            </a:extLst>
          </p:cNvPr>
          <p:cNvSpPr/>
          <p:nvPr/>
        </p:nvSpPr>
        <p:spPr>
          <a:xfrm rot="16200000">
            <a:off x="1457672" y="1050309"/>
            <a:ext cx="324000" cy="1872208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33D712-7860-7C14-E8D1-EAF4474E591E}"/>
              </a:ext>
            </a:extLst>
          </p:cNvPr>
          <p:cNvSpPr txBox="1"/>
          <p:nvPr/>
        </p:nvSpPr>
        <p:spPr>
          <a:xfrm>
            <a:off x="867682" y="124301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36%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71382607-C095-8F23-BBD5-0AE47BE07340}"/>
              </a:ext>
            </a:extLst>
          </p:cNvPr>
          <p:cNvSpPr/>
          <p:nvPr/>
        </p:nvSpPr>
        <p:spPr>
          <a:xfrm rot="16200000">
            <a:off x="4484477" y="971873"/>
            <a:ext cx="324000" cy="2011287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E14616-C9B1-EDC5-635E-186139FAE943}"/>
              </a:ext>
            </a:extLst>
          </p:cNvPr>
          <p:cNvSpPr txBox="1"/>
          <p:nvPr/>
        </p:nvSpPr>
        <p:spPr>
          <a:xfrm>
            <a:off x="3851920" y="124301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387737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BE0CF6A-3811-A3CA-6D41-7A9A8091A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B8AD3C-3870-D128-DB55-0345CBB4182F}"/>
              </a:ext>
            </a:extLst>
          </p:cNvPr>
          <p:cNvSpPr txBox="1"/>
          <p:nvPr/>
        </p:nvSpPr>
        <p:spPr>
          <a:xfrm>
            <a:off x="2051720" y="190083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Cronología de la Agenda Nacional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5F18D51-7857-808B-18E5-5E518EBE23D5}"/>
              </a:ext>
            </a:extLst>
          </p:cNvPr>
          <p:cNvCxnSpPr>
            <a:cxnSpLocks/>
          </p:cNvCxnSpPr>
          <p:nvPr/>
        </p:nvCxnSpPr>
        <p:spPr>
          <a:xfrm>
            <a:off x="2699791" y="559415"/>
            <a:ext cx="407213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C46D7D30-FC4B-D804-770A-98C9476B3188}"/>
              </a:ext>
            </a:extLst>
          </p:cNvPr>
          <p:cNvSpPr txBox="1">
            <a:spLocks/>
          </p:cNvSpPr>
          <p:nvPr/>
        </p:nvSpPr>
        <p:spPr>
          <a:xfrm>
            <a:off x="1709220" y="1268545"/>
            <a:ext cx="6967237" cy="34634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rgbClr val="CB7E28"/>
                </a:solidFill>
                <a:latin typeface="+mn-lt"/>
              </a:rPr>
              <a:t>Inicio del trabajo de Campo.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Visita de Ministra Siches a la Región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Cuesta Pública del Gobernador Ricardo Diaz en la ciudad de Calama.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Homicidio del estudiante del Liceo Industrial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Mes de la minería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Gobernador Ricardo Diaz pide mayor seguridad a la región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Inicio de la franja electoral por el plebiscito de salida Nueva Constitución. </a:t>
            </a:r>
          </a:p>
          <a:p>
            <a:endParaRPr lang="es-ES" sz="500" dirty="0">
              <a:solidFill>
                <a:schemeClr val="bg1"/>
              </a:solidFill>
              <a:latin typeface="+mn-lt"/>
            </a:endParaRPr>
          </a:p>
          <a:p>
            <a:endParaRPr lang="es-ES" sz="400" dirty="0">
              <a:solidFill>
                <a:schemeClr val="bg1"/>
              </a:solidFill>
              <a:latin typeface="+mn-lt"/>
            </a:endParaRPr>
          </a:p>
          <a:p>
            <a:endParaRPr lang="es-ES" sz="400" dirty="0">
              <a:solidFill>
                <a:schemeClr val="bg1"/>
              </a:solidFill>
              <a:latin typeface="+mn-lt"/>
            </a:endParaRPr>
          </a:p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Fin del trabajo de campo.</a:t>
            </a:r>
          </a:p>
          <a:p>
            <a:endParaRPr lang="es-E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es-ES" sz="1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E2EFB297-E1F5-BAE2-BE35-8F84333CB6ED}"/>
              </a:ext>
            </a:extLst>
          </p:cNvPr>
          <p:cNvSpPr txBox="1">
            <a:spLocks/>
          </p:cNvSpPr>
          <p:nvPr/>
        </p:nvSpPr>
        <p:spPr>
          <a:xfrm>
            <a:off x="723141" y="1268544"/>
            <a:ext cx="1192227" cy="288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25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21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29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30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    Agosto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4 de Agosto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5 de Agosto</a:t>
            </a:r>
          </a:p>
          <a:p>
            <a:endParaRPr lang="es-ES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10 de Agosto</a:t>
            </a:r>
          </a:p>
          <a:p>
            <a:endParaRPr lang="es-ES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3A5F4B-1B3A-D22C-8FEC-6278ADA2A73B}"/>
              </a:ext>
            </a:extLst>
          </p:cNvPr>
          <p:cNvSpPr txBox="1"/>
          <p:nvPr/>
        </p:nvSpPr>
        <p:spPr>
          <a:xfrm>
            <a:off x="2528058" y="620971"/>
            <a:ext cx="420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Hechos ocurridos bajo el trabajo de Campo</a:t>
            </a:r>
          </a:p>
        </p:txBody>
      </p:sp>
    </p:spTree>
    <p:extLst>
      <p:ext uri="{BB962C8B-B14F-4D97-AF65-F5344CB8AC3E}">
        <p14:creationId xmlns:p14="http://schemas.microsoft.com/office/powerpoint/2010/main" val="1142466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medios es el que más utiliza Usted para informarse del contenido de la propuesta de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81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2"/>
            <a:ext cx="5724636" cy="130154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“no le interesa la política” y DIEZ (10) que “le interesa mucho la política”, ¿Dónde se ubicaría Usted en la siguiente escala?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223216" y="860153"/>
          <a:ext cx="8597256" cy="401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4AC4736-4F95-70A9-BD2B-F6648E966687}"/>
              </a:ext>
            </a:extLst>
          </p:cNvPr>
          <p:cNvSpPr/>
          <p:nvPr/>
        </p:nvSpPr>
        <p:spPr>
          <a:xfrm rot="16200000">
            <a:off x="1889720" y="154565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3701E5-7A0D-C67A-8629-CD744B8A29B2}"/>
              </a:ext>
            </a:extLst>
          </p:cNvPr>
          <p:cNvSpPr txBox="1"/>
          <p:nvPr/>
        </p:nvSpPr>
        <p:spPr>
          <a:xfrm>
            <a:off x="1259632" y="213099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60%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5C96E0B-C9D9-622B-4EDC-34190C7224FF}"/>
              </a:ext>
            </a:extLst>
          </p:cNvPr>
          <p:cNvSpPr/>
          <p:nvPr/>
        </p:nvSpPr>
        <p:spPr>
          <a:xfrm rot="16200000">
            <a:off x="6138192" y="154565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EEEE32-ED37-93C4-A1D8-D011D6BC1C5B}"/>
              </a:ext>
            </a:extLst>
          </p:cNvPr>
          <p:cNvSpPr txBox="1"/>
          <p:nvPr/>
        </p:nvSpPr>
        <p:spPr>
          <a:xfrm>
            <a:off x="5508104" y="213099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23%</a:t>
            </a:r>
          </a:p>
        </p:txBody>
      </p:sp>
    </p:spTree>
    <p:extLst>
      <p:ext uri="{BB962C8B-B14F-4D97-AF65-F5344CB8AC3E}">
        <p14:creationId xmlns:p14="http://schemas.microsoft.com/office/powerpoint/2010/main" val="587783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¿Podría decirme si Usted ha votado o no ha votado en las siguientes elecciones que se han realizado desde 2017 a la fecha?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59531" y="1203399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0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¿Podría decirme si Usted ha votado o no ha votado en las siguientes elecciones que se han realizado desde 2017 a la fecha?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7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seguro o probable es que Usted vote en el plebiscito de salida para la nueva Constitución que se realizará el próximo 4 de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93297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8" name="Cerrar llave 7">
            <a:extLst>
              <a:ext uri="{FF2B5EF4-FFF2-40B4-BE49-F238E27FC236}">
                <a16:creationId xmlns:a16="http://schemas.microsoft.com/office/drawing/2014/main" id="{8B2E6AC9-A6BE-4D76-4174-BBCC9BD322A3}"/>
              </a:ext>
            </a:extLst>
          </p:cNvPr>
          <p:cNvSpPr/>
          <p:nvPr/>
        </p:nvSpPr>
        <p:spPr>
          <a:xfrm rot="16200000">
            <a:off x="5094079" y="789570"/>
            <a:ext cx="324000" cy="324035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E95073-3C32-B491-3E8B-55BD81904B25}"/>
              </a:ext>
            </a:extLst>
          </p:cNvPr>
          <p:cNvSpPr txBox="1"/>
          <p:nvPr/>
        </p:nvSpPr>
        <p:spPr>
          <a:xfrm>
            <a:off x="4463991" y="163564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2545635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decidido está Usted sobre su voto para el plebiscito de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453312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8" name="Cerrar llave 7">
            <a:extLst>
              <a:ext uri="{FF2B5EF4-FFF2-40B4-BE49-F238E27FC236}">
                <a16:creationId xmlns:a16="http://schemas.microsoft.com/office/drawing/2014/main" id="{9BAF4D21-11F7-B49C-934F-0DC2B6D684DD}"/>
              </a:ext>
            </a:extLst>
          </p:cNvPr>
          <p:cNvSpPr/>
          <p:nvPr/>
        </p:nvSpPr>
        <p:spPr>
          <a:xfrm rot="16200000">
            <a:off x="4482008" y="119162"/>
            <a:ext cx="324000" cy="4032448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860C71-F200-12CF-C733-29B4CAC74C3A}"/>
              </a:ext>
            </a:extLst>
          </p:cNvPr>
          <p:cNvSpPr txBox="1"/>
          <p:nvPr/>
        </p:nvSpPr>
        <p:spPr>
          <a:xfrm>
            <a:off x="3851920" y="138861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461506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407083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2 modelos de Votante probable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0334835-650E-B525-5910-B7CBBF895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195141"/>
              </p:ext>
            </p:extLst>
          </p:nvPr>
        </p:nvGraphicFramePr>
        <p:xfrm>
          <a:off x="151208" y="1275606"/>
          <a:ext cx="4492800" cy="330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F5955D8-ABA6-10D0-52C3-1601782FC6E4}"/>
              </a:ext>
            </a:extLst>
          </p:cNvPr>
          <p:cNvGraphicFramePr/>
          <p:nvPr/>
        </p:nvGraphicFramePr>
        <p:xfrm>
          <a:off x="4543696" y="1281268"/>
          <a:ext cx="4492800" cy="330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088DB2F-A3AE-7F8C-3674-3D2AB27E83DC}"/>
              </a:ext>
            </a:extLst>
          </p:cNvPr>
          <p:cNvSpPr txBox="1"/>
          <p:nvPr/>
        </p:nvSpPr>
        <p:spPr>
          <a:xfrm>
            <a:off x="575556" y="4559733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dicotómico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F40148-B2AA-713B-9181-2412FB979A43}"/>
              </a:ext>
            </a:extLst>
          </p:cNvPr>
          <p:cNvSpPr txBox="1"/>
          <p:nvPr/>
        </p:nvSpPr>
        <p:spPr>
          <a:xfrm>
            <a:off x="5068356" y="4551751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cotómico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69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dicotómico:±48%)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837179"/>
          <a:ext cx="8597257" cy="411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4701B055-01B7-290D-1E61-982865C8F8B3}"/>
              </a:ext>
            </a:extLst>
          </p:cNvPr>
          <p:cNvSpPr/>
          <p:nvPr/>
        </p:nvSpPr>
        <p:spPr>
          <a:xfrm rot="5400000">
            <a:off x="866881" y="4116629"/>
            <a:ext cx="281446" cy="108012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53F068FE-A87D-ACD8-9B46-06637C50F620}"/>
              </a:ext>
            </a:extLst>
          </p:cNvPr>
          <p:cNvSpPr/>
          <p:nvPr/>
        </p:nvSpPr>
        <p:spPr>
          <a:xfrm rot="5400000">
            <a:off x="7059569" y="3763175"/>
            <a:ext cx="281446" cy="180019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D2A0FAF3-45D5-21CF-3E9F-468250637033}"/>
              </a:ext>
            </a:extLst>
          </p:cNvPr>
          <p:cNvSpPr/>
          <p:nvPr/>
        </p:nvSpPr>
        <p:spPr>
          <a:xfrm rot="5400000">
            <a:off x="4794609" y="3723879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63AEBA58-8964-72DA-8015-9AF53E4F8329}"/>
              </a:ext>
            </a:extLst>
          </p:cNvPr>
          <p:cNvSpPr/>
          <p:nvPr/>
        </p:nvSpPr>
        <p:spPr>
          <a:xfrm rot="5400000">
            <a:off x="2634369" y="3717294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47D894-E42C-D34C-BAFF-F985551BD9DC}"/>
              </a:ext>
            </a:extLst>
          </p:cNvPr>
          <p:cNvSpPr txBox="1"/>
          <p:nvPr/>
        </p:nvSpPr>
        <p:spPr>
          <a:xfrm>
            <a:off x="611560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Género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C9D829-40E9-76EA-A704-0AC2737FBC46}"/>
              </a:ext>
            </a:extLst>
          </p:cNvPr>
          <p:cNvSpPr txBox="1"/>
          <p:nvPr/>
        </p:nvSpPr>
        <p:spPr>
          <a:xfrm>
            <a:off x="6372200" y="480399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Nivel socioeconómico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6C63CE-F62A-4291-A23D-D748B86C5D89}"/>
              </a:ext>
            </a:extLst>
          </p:cNvPr>
          <p:cNvSpPr txBox="1"/>
          <p:nvPr/>
        </p:nvSpPr>
        <p:spPr>
          <a:xfrm>
            <a:off x="4568655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Comuna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5A91E1-5B64-C0A6-16C9-EE3D5F13AC3C}"/>
              </a:ext>
            </a:extLst>
          </p:cNvPr>
          <p:cNvSpPr txBox="1"/>
          <p:nvPr/>
        </p:nvSpPr>
        <p:spPr>
          <a:xfrm>
            <a:off x="2202426" y="4803998"/>
            <a:ext cx="128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Grupos de edad</a:t>
            </a:r>
          </a:p>
        </p:txBody>
      </p:sp>
    </p:spTree>
    <p:extLst>
      <p:ext uri="{BB962C8B-B14F-4D97-AF65-F5344CB8AC3E}">
        <p14:creationId xmlns:p14="http://schemas.microsoft.com/office/powerpoint/2010/main" val="1825250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3B1F6B2-6FB6-90C1-A6E7-50D418D7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dicotómico:±48%)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5737370C-8B18-8207-3B3C-689BC27FD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176982"/>
              </p:ext>
            </p:extLst>
          </p:nvPr>
        </p:nvGraphicFramePr>
        <p:xfrm>
          <a:off x="971600" y="1491630"/>
          <a:ext cx="7056784" cy="344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81347D7-C5EA-572B-4958-23C38CB629B3}"/>
              </a:ext>
            </a:extLst>
          </p:cNvPr>
          <p:cNvSpPr txBox="1"/>
          <p:nvPr/>
        </p:nvSpPr>
        <p:spPr>
          <a:xfrm>
            <a:off x="1115616" y="206769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15%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44516F-64EB-8458-83F8-16918698F962}"/>
              </a:ext>
            </a:extLst>
          </p:cNvPr>
          <p:cNvSpPr txBox="1"/>
          <p:nvPr/>
        </p:nvSpPr>
        <p:spPr>
          <a:xfrm>
            <a:off x="7308304" y="199133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4066473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tricotómico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: ±41%)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837179"/>
          <a:ext cx="8597257" cy="411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4701B055-01B7-290D-1E61-982865C8F8B3}"/>
              </a:ext>
            </a:extLst>
          </p:cNvPr>
          <p:cNvSpPr/>
          <p:nvPr/>
        </p:nvSpPr>
        <p:spPr>
          <a:xfrm rot="5400000">
            <a:off x="866881" y="4116629"/>
            <a:ext cx="281446" cy="108012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53F068FE-A87D-ACD8-9B46-06637C50F620}"/>
              </a:ext>
            </a:extLst>
          </p:cNvPr>
          <p:cNvSpPr/>
          <p:nvPr/>
        </p:nvSpPr>
        <p:spPr>
          <a:xfrm rot="5400000">
            <a:off x="7059569" y="3763175"/>
            <a:ext cx="281446" cy="180019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D2A0FAF3-45D5-21CF-3E9F-468250637033}"/>
              </a:ext>
            </a:extLst>
          </p:cNvPr>
          <p:cNvSpPr/>
          <p:nvPr/>
        </p:nvSpPr>
        <p:spPr>
          <a:xfrm rot="5400000">
            <a:off x="4794609" y="3723879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63AEBA58-8964-72DA-8015-9AF53E4F8329}"/>
              </a:ext>
            </a:extLst>
          </p:cNvPr>
          <p:cNvSpPr/>
          <p:nvPr/>
        </p:nvSpPr>
        <p:spPr>
          <a:xfrm rot="5400000">
            <a:off x="2634369" y="3717294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47D894-E42C-D34C-BAFF-F985551BD9DC}"/>
              </a:ext>
            </a:extLst>
          </p:cNvPr>
          <p:cNvSpPr txBox="1"/>
          <p:nvPr/>
        </p:nvSpPr>
        <p:spPr>
          <a:xfrm>
            <a:off x="611560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Género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C9D829-40E9-76EA-A704-0AC2737FBC46}"/>
              </a:ext>
            </a:extLst>
          </p:cNvPr>
          <p:cNvSpPr txBox="1"/>
          <p:nvPr/>
        </p:nvSpPr>
        <p:spPr>
          <a:xfrm>
            <a:off x="6372200" y="480399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Nivel socioeconómico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6C63CE-F62A-4291-A23D-D748B86C5D89}"/>
              </a:ext>
            </a:extLst>
          </p:cNvPr>
          <p:cNvSpPr txBox="1"/>
          <p:nvPr/>
        </p:nvSpPr>
        <p:spPr>
          <a:xfrm>
            <a:off x="4568655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Comuna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5A91E1-5B64-C0A6-16C9-EE3D5F13AC3C}"/>
              </a:ext>
            </a:extLst>
          </p:cNvPr>
          <p:cNvSpPr txBox="1"/>
          <p:nvPr/>
        </p:nvSpPr>
        <p:spPr>
          <a:xfrm>
            <a:off x="2202426" y="4803998"/>
            <a:ext cx="128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Grupos de edad</a:t>
            </a:r>
          </a:p>
        </p:txBody>
      </p:sp>
    </p:spTree>
    <p:extLst>
      <p:ext uri="{BB962C8B-B14F-4D97-AF65-F5344CB8AC3E}">
        <p14:creationId xmlns:p14="http://schemas.microsoft.com/office/powerpoint/2010/main" val="146486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1745273" y="560180"/>
            <a:ext cx="517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Rendimiento de la muestra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1306652-5392-63C9-5D9B-5ADC33C5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6531"/>
              </p:ext>
            </p:extLst>
          </p:nvPr>
        </p:nvGraphicFramePr>
        <p:xfrm>
          <a:off x="1907704" y="1093272"/>
          <a:ext cx="6770911" cy="375683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88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72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21">
                <a:tc>
                  <a:txBody>
                    <a:bodyPr/>
                    <a:lstStyle/>
                    <a:p>
                      <a:pPr algn="l" rtl="0" fontAlgn="ctr"/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Número de casos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% sobre total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% sobre categoría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31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Entrevista Correcta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707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27%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57%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Rechazo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449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17%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36%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Término Abrupto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Entrevista aplazada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No cumple filtro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86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3%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Sub total 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1242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47%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331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Sin 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No hay nadie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1335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50%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Inmueble comercial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71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3%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5%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Deshabitado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u="none" strike="noStrike">
                          <a:effectLst/>
                          <a:latin typeface="+mj-lt"/>
                        </a:rPr>
                        <a:t>Sub total sin contacto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1406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53%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Total hogares visitados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2648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19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47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862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3B1F6B2-6FB6-90C1-A6E7-50D418D7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tricotómico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:±41%)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5737370C-8B18-8207-3B3C-689BC27FD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262073"/>
              </p:ext>
            </p:extLst>
          </p:nvPr>
        </p:nvGraphicFramePr>
        <p:xfrm>
          <a:off x="179512" y="1275606"/>
          <a:ext cx="813690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ED37CD2-2122-7EBD-457D-5FE6E2898087}"/>
              </a:ext>
            </a:extLst>
          </p:cNvPr>
          <p:cNvSpPr txBox="1"/>
          <p:nvPr/>
        </p:nvSpPr>
        <p:spPr>
          <a:xfrm>
            <a:off x="848468" y="185167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15%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13A75F-F1C1-AE1B-F120-2726DE5AD2C7}"/>
              </a:ext>
            </a:extLst>
          </p:cNvPr>
          <p:cNvSpPr txBox="1"/>
          <p:nvPr/>
        </p:nvSpPr>
        <p:spPr>
          <a:xfrm>
            <a:off x="7109113" y="150346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31729108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96DE514-3971-423C-9BA3-AFF21D2DD536}"/>
              </a:ext>
            </a:extLst>
          </p:cNvPr>
          <p:cNvSpPr/>
          <p:nvPr/>
        </p:nvSpPr>
        <p:spPr>
          <a:xfrm>
            <a:off x="-95472" y="0"/>
            <a:ext cx="9239472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3">
                  <a:alpha val="32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B05F45-2C2A-40F6-82CC-7B02F8C3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0373" y="-125644"/>
            <a:ext cx="9394373" cy="52868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2983D01-D258-0957-2695-057DF9755665}"/>
              </a:ext>
            </a:extLst>
          </p:cNvPr>
          <p:cNvSpPr/>
          <p:nvPr/>
        </p:nvSpPr>
        <p:spPr>
          <a:xfrm>
            <a:off x="-250373" y="-108724"/>
            <a:ext cx="9376000" cy="538006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619672" y="1869688"/>
            <a:ext cx="3600400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latin typeface="Candara" panose="020E0502030303020204" pitchFamily="34" charset="0"/>
                <a:ea typeface="Palatino" pitchFamily="2" charset="77"/>
              </a:rPr>
              <a:t>Perfil de posicionamiento</a:t>
            </a:r>
            <a:endParaRPr lang="es-CL" sz="3600" dirty="0">
              <a:latin typeface="Candara" panose="020E0502030303020204" pitchFamily="34" charset="0"/>
              <a:ea typeface="Palatino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8DFDAC-A400-C380-50A0-FBCE590CA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5" y="-308570"/>
            <a:ext cx="2523773" cy="1419622"/>
          </a:xfrm>
          <a:prstGeom prst="rect">
            <a:avLst/>
          </a:prstGeom>
        </p:spPr>
      </p:pic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98AFBFC-A8A0-EAF8-0394-BA6DCF5AF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1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17098"/>
            <a:ext cx="5616624" cy="144653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está “a favor de un sistema económico de libre mercado” y DIEZ (10), que está “a favor de un sistema económico con mayor regulación del Estado”, ¿Dónde te ubicarías?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646830"/>
              </p:ext>
            </p:extLst>
          </p:nvPr>
        </p:nvGraphicFramePr>
        <p:xfrm>
          <a:off x="251520" y="1353995"/>
          <a:ext cx="88204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53F7FD4-3DA6-D671-30C3-B4D58C557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3374FA-29F5-ED88-CA56-61758F075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1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56968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económico – voto plebiscito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893341"/>
              </p:ext>
            </p:extLst>
          </p:nvPr>
        </p:nvGraphicFramePr>
        <p:xfrm>
          <a:off x="179512" y="1203599"/>
          <a:ext cx="87412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53F7FD4-3DA6-D671-30C3-B4D58C557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3374FA-29F5-ED88-CA56-61758F075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5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95485"/>
            <a:ext cx="5420903" cy="115336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política es más cercana a la “izquierda” y DIEZ (10) más cercana a la “a la derecha”, ¿Dónde te ubicarías…?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2E80BA-08AF-01E0-05BF-AD244FA05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A6712A-0A51-30F6-42CA-1B263C80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CABF4EF-A8FD-9E2E-209F-5220189B1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587290"/>
              </p:ext>
            </p:extLst>
          </p:nvPr>
        </p:nvGraphicFramePr>
        <p:xfrm>
          <a:off x="179512" y="1203599"/>
          <a:ext cx="87412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4400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548" y="349792"/>
            <a:ext cx="5420903" cy="44706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político – voto plebiscito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2E80BA-08AF-01E0-05BF-AD244FA05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A6712A-0A51-30F6-42CA-1B263C80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CABF4EF-A8FD-9E2E-209F-5220189B1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077057"/>
              </p:ext>
            </p:extLst>
          </p:nvPr>
        </p:nvGraphicFramePr>
        <p:xfrm>
          <a:off x="107504" y="1053255"/>
          <a:ext cx="8813280" cy="390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0537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00512"/>
            <a:ext cx="5544616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valórica es “más conservadora” y DIEZ (10) “más liberal”, ¿Dónde te ubicarías…?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364672-DD9C-2EEB-D0F7-9A2895E48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C0FA351-C5CD-F2D2-6210-F394627C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62251C-BF32-031D-0EC7-0CA04F3FF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7988"/>
              </p:ext>
            </p:extLst>
          </p:nvPr>
        </p:nvGraphicFramePr>
        <p:xfrm>
          <a:off x="179512" y="1136617"/>
          <a:ext cx="8741272" cy="3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4555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544616" cy="43204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valórico – voto plebiscito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364672-DD9C-2EEB-D0F7-9A2895E48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C0FA351-C5CD-F2D2-6210-F394627C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62251C-BF32-031D-0EC7-0CA04F3FF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725250"/>
              </p:ext>
            </p:extLst>
          </p:nvPr>
        </p:nvGraphicFramePr>
        <p:xfrm>
          <a:off x="179512" y="920709"/>
          <a:ext cx="8741272" cy="39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0077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1"/>
            <a:ext cx="9176937" cy="516087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-21783" y="-28232"/>
            <a:ext cx="9198720" cy="516087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  <p:sp>
        <p:nvSpPr>
          <p:cNvPr id="14" name="9 CuadroTexto">
            <a:extLst>
              <a:ext uri="{FF2B5EF4-FFF2-40B4-BE49-F238E27FC236}">
                <a16:creationId xmlns:a16="http://schemas.microsoft.com/office/drawing/2014/main" id="{D3D2FD13-4709-6C6B-BE7C-0947FB79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6" y="1707654"/>
            <a:ext cx="54473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Informe de Resultados</a:t>
            </a:r>
          </a:p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barómetro regional de Antofagasta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0DF9C01E-3676-AFC0-1EBD-7858D149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42" y="3227481"/>
            <a:ext cx="30266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de Opinión Pública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707 casos en las comunas de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Antofagasta, Calama y Tocopilla</a:t>
            </a:r>
            <a:b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</a:br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Agosto 2022</a:t>
            </a:r>
            <a:endParaRPr lang="es-CL" altLang="es-CL" sz="1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8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F62252A-4749-0282-148D-6E6418F27C04}"/>
              </a:ext>
            </a:extLst>
          </p:cNvPr>
          <p:cNvSpPr txBox="1">
            <a:spLocks/>
          </p:cNvSpPr>
          <p:nvPr/>
        </p:nvSpPr>
        <p:spPr>
          <a:xfrm>
            <a:off x="1691679" y="188220"/>
            <a:ext cx="5926565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Distribución de la muestra según variables sociodemográficas (datos no ponderados)</a:t>
            </a:r>
            <a:br>
              <a:rPr lang="es-ES" sz="2000" dirty="0">
                <a:latin typeface="+mj-lt"/>
              </a:rPr>
            </a:br>
            <a:endParaRPr lang="es-ES" sz="1600" dirty="0">
              <a:latin typeface="+mj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D377056-1F6E-E247-C23F-6AC7C813252A}"/>
              </a:ext>
            </a:extLst>
          </p:cNvPr>
          <p:cNvGrpSpPr/>
          <p:nvPr/>
        </p:nvGrpSpPr>
        <p:grpSpPr>
          <a:xfrm>
            <a:off x="1607747" y="2961394"/>
            <a:ext cx="2736304" cy="2032627"/>
            <a:chOff x="1799284" y="2744781"/>
            <a:chExt cx="3303407" cy="2232520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3EDD02C2-D450-E620-801E-1077727BAA3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7979414"/>
                </p:ext>
              </p:extLst>
            </p:nvPr>
          </p:nvGraphicFramePr>
          <p:xfrm>
            <a:off x="1799284" y="2744781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8F1A796-A4A9-EECE-4F10-9F351DF8C814}"/>
                </a:ext>
              </a:extLst>
            </p:cNvPr>
            <p:cNvSpPr txBox="1"/>
            <p:nvPr/>
          </p:nvSpPr>
          <p:spPr>
            <a:xfrm>
              <a:off x="3411405" y="3734667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Edad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958FDACF-37CB-9ED1-31A0-1B5661666C5B}"/>
              </a:ext>
            </a:extLst>
          </p:cNvPr>
          <p:cNvGrpSpPr/>
          <p:nvPr/>
        </p:nvGrpSpPr>
        <p:grpSpPr>
          <a:xfrm>
            <a:off x="1531008" y="921661"/>
            <a:ext cx="2736304" cy="2032627"/>
            <a:chOff x="683568" y="852423"/>
            <a:chExt cx="3303407" cy="2232520"/>
          </a:xfrm>
        </p:grpSpPr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1FC9BD46-C146-06BD-C770-99DC2AF130C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67768894"/>
                </p:ext>
              </p:extLst>
            </p:nvPr>
          </p:nvGraphicFramePr>
          <p:xfrm>
            <a:off x="683568" y="852423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2CBA794-6038-B31F-767C-6EE2D082F260}"/>
                </a:ext>
              </a:extLst>
            </p:cNvPr>
            <p:cNvSpPr txBox="1"/>
            <p:nvPr/>
          </p:nvSpPr>
          <p:spPr>
            <a:xfrm>
              <a:off x="2427915" y="1801496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Sexo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94CE0B4-0AA1-2B47-1442-8B8D42092BC9}"/>
              </a:ext>
            </a:extLst>
          </p:cNvPr>
          <p:cNvGrpSpPr/>
          <p:nvPr/>
        </p:nvGrpSpPr>
        <p:grpSpPr>
          <a:xfrm>
            <a:off x="5158800" y="2961394"/>
            <a:ext cx="3096345" cy="1985471"/>
            <a:chOff x="5158800" y="2922653"/>
            <a:chExt cx="3303407" cy="2232520"/>
          </a:xfrm>
        </p:grpSpPr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id="{1BCA7C16-53C3-9361-552D-238FE658AD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9304713"/>
                </p:ext>
              </p:extLst>
            </p:nvPr>
          </p:nvGraphicFramePr>
          <p:xfrm>
            <a:off x="5158800" y="2922653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78D9F44-477A-C0AD-F96D-A16608D0474B}"/>
                </a:ext>
              </a:extLst>
            </p:cNvPr>
            <p:cNvSpPr txBox="1"/>
            <p:nvPr/>
          </p:nvSpPr>
          <p:spPr>
            <a:xfrm>
              <a:off x="6744165" y="3930029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GSE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2FAD0D7-38E9-8ED4-1A95-4CC2375177BE}"/>
              </a:ext>
            </a:extLst>
          </p:cNvPr>
          <p:cNvGrpSpPr/>
          <p:nvPr/>
        </p:nvGrpSpPr>
        <p:grpSpPr>
          <a:xfrm>
            <a:off x="5004048" y="975740"/>
            <a:ext cx="3096345" cy="1901103"/>
            <a:chOff x="5154306" y="863286"/>
            <a:chExt cx="3241562" cy="2001942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67730C12-BBD0-1C5B-0D26-71A307F96F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4126411"/>
                </p:ext>
              </p:extLst>
            </p:nvPr>
          </p:nvGraphicFramePr>
          <p:xfrm>
            <a:off x="5154306" y="863286"/>
            <a:ext cx="3241562" cy="20019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A4162D6-1475-1D5B-7863-8A8487346ABC}"/>
                </a:ext>
              </a:extLst>
            </p:cNvPr>
            <p:cNvSpPr txBox="1"/>
            <p:nvPr/>
          </p:nvSpPr>
          <p:spPr>
            <a:xfrm>
              <a:off x="6814237" y="1696956"/>
              <a:ext cx="897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Comuna</a:t>
              </a:r>
            </a:p>
          </p:txBody>
        </p:sp>
      </p:grpSp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C01324-23F0-48E3-B967-7582CD07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3F53BC-B977-AEFB-FB9D-EEF7A9245DC0}"/>
              </a:ext>
            </a:extLst>
          </p:cNvPr>
          <p:cNvSpPr/>
          <p:nvPr/>
        </p:nvSpPr>
        <p:spPr>
          <a:xfrm>
            <a:off x="-36512" y="-8833"/>
            <a:ext cx="9197285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254476" y="1946079"/>
            <a:ext cx="4032448" cy="12513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3600" dirty="0">
                <a:ea typeface="Palatino" pitchFamily="2" charset="77"/>
                <a:cs typeface="Aharoni" panose="02010803020104030203" pitchFamily="2" charset="-79"/>
              </a:rPr>
              <a:t>Situación económica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831" y="356266"/>
            <a:ext cx="4382338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¿Cómo calificaría usted la situación económica del país actualmente?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E28979-5C61-B8E0-92AE-B73268CFE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706303"/>
              </p:ext>
            </p:extLst>
          </p:nvPr>
        </p:nvGraphicFramePr>
        <p:xfrm>
          <a:off x="1475656" y="982431"/>
          <a:ext cx="6264696" cy="411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ABFAC60-575C-4E00-A867-97049FEA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85FEA4-A0BB-70F3-E6F3-32DD04883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7160"/>
      </p:ext>
    </p:extLst>
  </p:cSld>
  <p:clrMapOvr>
    <a:masterClrMapping/>
  </p:clrMapOvr>
</p:sld>
</file>

<file path=ppt/theme/theme1.xml><?xml version="1.0" encoding="utf-8"?>
<a:theme xmlns:a="http://schemas.openxmlformats.org/drawingml/2006/main" name="Feedback Research 2021">
  <a:themeElements>
    <a:clrScheme name="Feedback PALETA">
      <a:dk1>
        <a:srgbClr val="000000"/>
      </a:dk1>
      <a:lt1>
        <a:srgbClr val="FFFFFF"/>
      </a:lt1>
      <a:dk2>
        <a:srgbClr val="000000"/>
      </a:dk2>
      <a:lt2>
        <a:srgbClr val="F9FAF9"/>
      </a:lt2>
      <a:accent1>
        <a:srgbClr val="00B9E8"/>
      </a:accent1>
      <a:accent2>
        <a:srgbClr val="FE6753"/>
      </a:accent2>
      <a:accent3>
        <a:srgbClr val="380076"/>
      </a:accent3>
      <a:accent4>
        <a:srgbClr val="781E3C"/>
      </a:accent4>
      <a:accent5>
        <a:srgbClr val="B8B1B1"/>
      </a:accent5>
      <a:accent6>
        <a:srgbClr val="F9FAF9"/>
      </a:accent6>
      <a:hlink>
        <a:srgbClr val="00B9E8"/>
      </a:hlink>
      <a:folHlink>
        <a:srgbClr val="FE6753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Feedback Research 2021 (BETA)" id="{7CFCC9FD-AF62-0441-8368-3E7281473F3F}" vid="{AF83C447-162B-3142-9813-08124A13B58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F45AB752D1BA48900D01981D24FC1B" ma:contentTypeVersion="12" ma:contentTypeDescription="Crear nuevo documento." ma:contentTypeScope="" ma:versionID="f989e6fbd78234e23a024f7c3f29de39">
  <xsd:schema xmlns:xsd="http://www.w3.org/2001/XMLSchema" xmlns:xs="http://www.w3.org/2001/XMLSchema" xmlns:p="http://schemas.microsoft.com/office/2006/metadata/properties" xmlns:ns2="44b465ec-e45d-4c33-b6a9-8aabc42f8ad8" xmlns:ns3="11ecf672-1587-4693-8ddc-70465ac4ee88" targetNamespace="http://schemas.microsoft.com/office/2006/metadata/properties" ma:root="true" ma:fieldsID="78f33e2573f86a4b90ef7f956db5ff55" ns2:_="" ns3:_="">
    <xsd:import namespace="44b465ec-e45d-4c33-b6a9-8aabc42f8ad8"/>
    <xsd:import namespace="11ecf672-1587-4693-8ddc-70465ac4ee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465ec-e45d-4c33-b6a9-8aabc42f8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cf672-1587-4693-8ddc-70465ac4ee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295E8D-984B-436B-A18D-E9EF5ABAF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EA5AEF-7AA9-4E44-B445-8D13C2C08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465ec-e45d-4c33-b6a9-8aabc42f8ad8"/>
    <ds:schemaRef ds:uri="11ecf672-1587-4693-8ddc-70465ac4ee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A4ACFC-1119-47B4-B151-95D9D3772153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44b465ec-e45d-4c33-b6a9-8aabc42f8ad8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1ecf672-1587-4693-8ddc-70465ac4ee8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Feedback Research 2021</Template>
  <TotalTime>19290</TotalTime>
  <Words>1924</Words>
  <Application>Microsoft Office PowerPoint</Application>
  <PresentationFormat>Presentación en pantalla (16:9)</PresentationFormat>
  <Paragraphs>311</Paragraphs>
  <Slides>68</Slides>
  <Notes>49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Aharoni</vt:lpstr>
      <vt:lpstr>Arial</vt:lpstr>
      <vt:lpstr>Candara</vt:lpstr>
      <vt:lpstr>Palatino Linotype</vt:lpstr>
      <vt:lpstr>Feedback Research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calificaría usted la situación económica del país actualmente?</vt:lpstr>
      <vt:lpstr>¿Considera Usted que la situación económica actual de la región está mucho mejor, un poco mejor, igual, un poco peor, o mucho peor que hace doce meses?</vt:lpstr>
      <vt:lpstr>En los próximos doce meses, ¿cree Ud. que, en general, la situación económica de la región será mucho mejor, un poco mejor, igual, un poco peor o mucho peor que ahora?</vt:lpstr>
      <vt:lpstr>¿Cómo calificaría en general su situación económica actual y la de su familia? Diría Ud. que es...?</vt:lpstr>
      <vt:lpstr>En una escala de 0 a 10, donde CERO (0) significa que “ningún temor” y DIEZ (10), “mucho temor”, ¿Cuánto temor siente Usted frente a cada uno de los siguientes aspectos…?</vt:lpstr>
      <vt:lpstr>A su juicio, ¿Cuál de las siguientes acciones es la mejor forma de mejorar la situación económica del país?</vt:lpstr>
      <vt:lpstr>¿Cuán de acuerdo o en desacuerdo está Usted con la Reforma Tributaria que está impulsando el gobierno?</vt:lpstr>
      <vt:lpstr>Pensando en el ingreso total de su hogar, ¿Usted diría que actualmente?</vt:lpstr>
      <vt:lpstr>Pensando en el ingreso total de su hogar, ¿Usted diría que actualmente? (según NSE)</vt:lpstr>
      <vt:lpstr>Presentación de PowerPoint</vt:lpstr>
      <vt:lpstr>Independiente de su posición política, ¿Usted aprueba o desaprueba la forma como Gabriel Boric está conduciendo el gobierno?</vt:lpstr>
      <vt:lpstr>A su juicio, ¿Cuánto cambio se necesita en Chile?</vt:lpstr>
      <vt:lpstr>Presentación de PowerPoint</vt:lpstr>
      <vt:lpstr>¿Cuál de los siguientes temas de nuestro país es el más importante para Usted? </vt:lpstr>
      <vt:lpstr>¿Cuál de los siguientes temas específicos de la región es el más importante para Usted? </vt:lpstr>
      <vt:lpstr>A su juicio, ¿Cuál de los siguientes aspectos es más importante resolver en la ciudad de Antofagasta?  (Solo Antofagasta)</vt:lpstr>
      <vt:lpstr>A su juicio, ¿Cuál de los siguientes aspectos es más importante resolver en la ciudad de Calama?  (Solo Calama)</vt:lpstr>
      <vt:lpstr>Presentación de PowerPoint</vt:lpstr>
      <vt:lpstr>A su juicio, ¿En qué medida aporta actualmente la inmigración al desarrollo económico de la región de Antofagasta?</vt:lpstr>
      <vt:lpstr>¿Cuán a favor o en contra está Usted de que lleguen nuevos inmigrantes extranjeros a vivir en la región de Antofagasta?</vt:lpstr>
      <vt:lpstr>¿Cuán de acuerdo o en desacuerdo está Usted con que se expulsen del país a todos los extranjeros que ingresan de manera irregular a Chile?</vt:lpstr>
      <vt:lpstr>A su juicio, ¿Cuál de los siguientes sectores es el principal responsable del aumento de extranjeros que ingresan de manera irregular a Chile?</vt:lpstr>
      <vt:lpstr>Según su propia experiencia, ¿Como calificaría la convivencia diaria que Usted tiene con las personas de otros países que llegan a vivir a la región?</vt:lpstr>
      <vt:lpstr>Presentación de PowerPoint</vt:lpstr>
      <vt:lpstr>En general, ¿Cómo evaluaría Usted la situación de la ciudad de Antofagasta?</vt:lpstr>
      <vt:lpstr>En una escala de 0 a 10, donde CERO (0) significa que “ningún temor” y DIEZ (10), “mucho temor”, ¿Cuánto temor siente Usted de ser víctima de un robo o intento de robo?</vt:lpstr>
      <vt:lpstr>En una escala de notas de 1 a 7, como en el colegio, dónde 1 es deficiente y 7 excelente, ¿Cómo evalúa Usted la gestión que han realizado las siguientes autoridades de la región en el control de la delincuencia? (neto= notas 6+7 menos notas 1 a 3)</vt:lpstr>
      <vt:lpstr>Presentación de PowerPoint</vt:lpstr>
      <vt:lpstr>Considerando el contenido de la Nueva Constitución, a su juicio, ¿Cuál de los siguientes temas que se abordan en el documento es el más importante para Usted? (1° mención)</vt:lpstr>
      <vt:lpstr>¿Cuánto influyen los siguientes factores en su voto para el plebiscito del próximo 4 de septiembre de 2022?</vt:lpstr>
      <vt:lpstr>En el plebiscito de salida para la nueva constitución que se realizará el próximo 4 de septiembre de 2022, ¿Usted votaría…?</vt:lpstr>
      <vt:lpstr>En el plebiscito de salida para la nueva constitución que se realizará el próximo 4 de septiembre de 2022, ¿Usted votaría…?</vt:lpstr>
      <vt:lpstr>Voto plebiscito: Extranjeros (12%)</vt:lpstr>
      <vt:lpstr>Declara Pertenencia PPOO (7%)</vt:lpstr>
      <vt:lpstr>(Filtro: Solo quienes votan APRUEBO: ±15%) Para Usted, ¿Cuál de los siguientes aspectos influye más en su decisión de aprobar la nueva constitución?</vt:lpstr>
      <vt:lpstr>(Filtro: Solo quienes votan RECHAZO: ±22%) Para Usted, ¿Cuál de los siguientes aspectos influye más en su decisión de rechazar la nueva constitución?</vt:lpstr>
      <vt:lpstr>Si gana la opción APRUEBO, ¿Cuál de las siguientes alternativas prefiere Usted</vt:lpstr>
      <vt:lpstr>Si gana la opción RECHAZO, ¿Cuál de las siguientes alternativas prefiere Usted?</vt:lpstr>
      <vt:lpstr>Presentación de PowerPoint</vt:lpstr>
      <vt:lpstr>Presentación de PowerPoint</vt:lpstr>
      <vt:lpstr>¿Cuán informado está Usted sobre el contenido de la nueva constitución que será sometida a plebiscito en septiembre de 2022?</vt:lpstr>
      <vt:lpstr>¿Cuál de los siguientes medios es el que más utiliza Usted para informarse del contenido de la propuesta de Nueva Constitución?</vt:lpstr>
      <vt:lpstr>En una escala de 0 a 10, donde CERO (0) significa que “no le interesa la política” y DIEZ (10) que “le interesa mucho la política”, ¿Dónde se ubicaría Usted en la siguiente escala?</vt:lpstr>
      <vt:lpstr>¿Podría decirme si Usted ha votado o no ha votado en las siguientes elecciones que se han realizado desde 2017 a la fecha?</vt:lpstr>
      <vt:lpstr>¿Podría decirme si Usted ha votado o no ha votado en las siguientes elecciones que se han realizado desde 2017 a la fecha?</vt:lpstr>
      <vt:lpstr>¿Cuán seguro o probable es que Usted vote en el plebiscito de salida para la nueva Constitución que se realizará el próximo 4 de septiembre de 2022?</vt:lpstr>
      <vt:lpstr>¿Cuán decidido está Usted sobre su voto para el plebiscito de la nueva Constitución?</vt:lpstr>
      <vt:lpstr>2 modelos de Votante probable</vt:lpstr>
      <vt:lpstr>Perfil del Votante Probable (modelo dicotómico:±48%)</vt:lpstr>
      <vt:lpstr>Perfil del Votante Probable (modelo dicotómico:±48%)</vt:lpstr>
      <vt:lpstr>Perfil del Votante Probable (modelo tricotómico: ±41%)</vt:lpstr>
      <vt:lpstr>Perfil del Votante Probable (modelo tricotómico :±41%)</vt:lpstr>
      <vt:lpstr>Presentación de PowerPoint</vt:lpstr>
      <vt:lpstr>En una escala de 0 a 10, donde CERO (0) significa que tu posición está “a favor de un sistema económico de libre mercado” y DIEZ (10), que está “a favor de un sistema económico con mayor regulación del Estado”, ¿Dónde te ubicarías?</vt:lpstr>
      <vt:lpstr>Posicionamiento económico – voto plebiscito</vt:lpstr>
      <vt:lpstr>En una escala de 0 a 10, donde CERO (0) significa que tu posición política es más cercana a la “izquierda” y DIEZ (10) más cercana a la “a la derecha”, ¿Dónde te ubicarías…?</vt:lpstr>
      <vt:lpstr>Posicionamiento político – voto plebiscito</vt:lpstr>
      <vt:lpstr>En una escala de 0 a 10, donde CERO (0) significa que tu posición valórica es “más conservadora” y DIEZ (10) “más liberal”, ¿Dónde te ubicarías…?</vt:lpstr>
      <vt:lpstr>Posicionamiento valórico – voto plebiscito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Bruna</dc:creator>
  <cp:lastModifiedBy>makarena seriche</cp:lastModifiedBy>
  <cp:revision>670</cp:revision>
  <dcterms:created xsi:type="dcterms:W3CDTF">2021-09-08T16:06:38Z</dcterms:created>
  <dcterms:modified xsi:type="dcterms:W3CDTF">2022-08-17T21:25:37Z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0x0101006AF45AB752D1BA48900D01981D24FC1B</vt:lpwstr>
  </property>
</Properties>
</file>